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0" r:id="rId2"/>
    <p:sldId id="297" r:id="rId3"/>
    <p:sldId id="402" r:id="rId4"/>
    <p:sldId id="391" r:id="rId5"/>
    <p:sldId id="418" r:id="rId6"/>
    <p:sldId id="432" r:id="rId7"/>
    <p:sldId id="398" r:id="rId8"/>
    <p:sldId id="399" r:id="rId9"/>
    <p:sldId id="433" r:id="rId10"/>
    <p:sldId id="401" r:id="rId11"/>
    <p:sldId id="400" r:id="rId12"/>
    <p:sldId id="396" r:id="rId13"/>
    <p:sldId id="403" r:id="rId14"/>
    <p:sldId id="441" r:id="rId15"/>
    <p:sldId id="407" r:id="rId16"/>
    <p:sldId id="408" r:id="rId17"/>
    <p:sldId id="438" r:id="rId18"/>
    <p:sldId id="409" r:id="rId19"/>
    <p:sldId id="412" r:id="rId20"/>
    <p:sldId id="435" r:id="rId21"/>
    <p:sldId id="440" r:id="rId22"/>
    <p:sldId id="420" r:id="rId23"/>
    <p:sldId id="442" r:id="rId24"/>
    <p:sldId id="421" r:id="rId25"/>
    <p:sldId id="446" r:id="rId26"/>
    <p:sldId id="444" r:id="rId27"/>
    <p:sldId id="416" r:id="rId28"/>
    <p:sldId id="428" r:id="rId29"/>
    <p:sldId id="443" r:id="rId30"/>
    <p:sldId id="445" r:id="rId31"/>
    <p:sldId id="411" r:id="rId32"/>
    <p:sldId id="417" r:id="rId33"/>
    <p:sldId id="431" r:id="rId34"/>
    <p:sldId id="38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18C"/>
    <a:srgbClr val="D04D6F"/>
    <a:srgbClr val="F8F8F8"/>
    <a:srgbClr val="F2C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7" autoAdjust="0"/>
    <p:restoredTop sz="90015" autoAdjust="0"/>
  </p:normalViewPr>
  <p:slideViewPr>
    <p:cSldViewPr snapToGrid="0" snapToObjects="1">
      <p:cViewPr>
        <p:scale>
          <a:sx n="100" d="100"/>
          <a:sy n="100" d="100"/>
        </p:scale>
        <p:origin x="1128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9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056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1851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6154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86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50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0767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9568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7705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3412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6485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959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1681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967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169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2939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860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3007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618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8492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9429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394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8831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9755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6870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751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2008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608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45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906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357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52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9140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229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DIGITAL</a:t>
            </a:r>
            <a:r>
              <a:rPr lang="en-US" altLang="ko-KR" sz="1200" baseline="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DIGITAL LABS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DIGITAL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2018. 8. 28.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4.jpe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recommendation-service:8080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recommendation-service:8080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recommendation-service:8080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recommendation-service:8080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xfrm>
            <a:off x="722334" y="1212348"/>
            <a:ext cx="8245012" cy="9769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err="1" smtClean="0"/>
              <a:t>Istio</a:t>
            </a:r>
            <a:r>
              <a:rPr lang="ko-KR" altLang="en-US" dirty="0" smtClean="0"/>
              <a:t>를 활용한 </a:t>
            </a:r>
            <a:endParaRPr lang="en-US" altLang="ko-KR" dirty="0" smtClean="0"/>
          </a:p>
          <a:p>
            <a:r>
              <a:rPr lang="en-US" altLang="ko-KR" dirty="0" smtClean="0"/>
              <a:t>Service Mesh </a:t>
            </a:r>
            <a:r>
              <a:rPr lang="ko-KR" altLang="en-US" dirty="0" smtClean="0"/>
              <a:t>구성하기</a:t>
            </a:r>
            <a:endParaRPr lang="en-US" altLang="ko-KR" dirty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2018.08.20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524" y="4214924"/>
            <a:ext cx="210444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01" y="4801758"/>
            <a:ext cx="3237846" cy="6795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918" y="1750988"/>
            <a:ext cx="2311046" cy="2289175"/>
          </a:xfrm>
          <a:prstGeom prst="rect">
            <a:avLst/>
          </a:prstGeom>
        </p:spPr>
      </p:pic>
      <p:pic>
        <p:nvPicPr>
          <p:cNvPr id="1048" name="Picture 24" descr="stio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907" y="2033785"/>
            <a:ext cx="3576540" cy="18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/>
              <a:t>Service </a:t>
            </a:r>
            <a:r>
              <a:rPr lang="en-US" altLang="ko-KR" sz="1400" dirty="0"/>
              <a:t>Mesh </a:t>
            </a:r>
            <a:r>
              <a:rPr lang="ko-KR" altLang="en-US" sz="1400" dirty="0" smtClean="0"/>
              <a:t> 구현체 </a:t>
            </a:r>
            <a:r>
              <a:rPr lang="en-US" altLang="ko-KR" sz="1400" dirty="0" smtClean="0"/>
              <a:t>(</a:t>
            </a: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Envoy, </a:t>
            </a:r>
            <a:r>
              <a:rPr lang="en-US" altLang="ko-KR" sz="1400" dirty="0" err="1">
                <a:latin typeface="Noto Sans" charset="0"/>
                <a:ea typeface="Noto Sans" charset="0"/>
                <a:cs typeface="Noto Sans" charset="0"/>
              </a:rPr>
              <a:t>Linkerd</a:t>
            </a: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 -&gt; </a:t>
            </a:r>
            <a:r>
              <a:rPr lang="en-US" altLang="ko-KR" sz="1400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,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Conduit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AutoShape 6" descr="onduit service mesh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8" descr="onduit service mesh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0" descr="onduit service mesh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4" descr="onduit service mesh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3.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Service Mesh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구현체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051895" y="1538606"/>
            <a:ext cx="7582023" cy="4619418"/>
            <a:chOff x="2051895" y="1538606"/>
            <a:chExt cx="7582023" cy="4619418"/>
          </a:xfrm>
        </p:grpSpPr>
        <p:pic>
          <p:nvPicPr>
            <p:cNvPr id="27" name="Picture 4" descr="sti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895" y="1538606"/>
              <a:ext cx="7582023" cy="4619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6566" y="2636647"/>
              <a:ext cx="1819151" cy="899580"/>
            </a:xfrm>
            <a:prstGeom prst="rect">
              <a:avLst/>
            </a:prstGeom>
          </p:spPr>
        </p:pic>
      </p:grp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61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/>
              <a:t>Service Mesh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SOA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 ESB </a:t>
            </a:r>
            <a:r>
              <a:rPr lang="ko-KR" altLang="en-US" sz="1400" dirty="0" smtClean="0"/>
              <a:t>의 비교</a:t>
            </a:r>
            <a:r>
              <a:rPr lang="en-US" altLang="ko-KR" sz="1400" dirty="0" smtClean="0"/>
              <a:t> 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554598" y="1533373"/>
            <a:ext cx="6603695" cy="4824573"/>
            <a:chOff x="1583043" y="889330"/>
            <a:chExt cx="6574313" cy="5413322"/>
          </a:xfrm>
        </p:grpSpPr>
        <p:grpSp>
          <p:nvGrpSpPr>
            <p:cNvPr id="8" name="그룹 7"/>
            <p:cNvGrpSpPr/>
            <p:nvPr/>
          </p:nvGrpSpPr>
          <p:grpSpPr>
            <a:xfrm>
              <a:off x="1897983" y="3702339"/>
              <a:ext cx="6074031" cy="2600313"/>
              <a:chOff x="488504" y="1052736"/>
              <a:chExt cx="8892988" cy="3807120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488504" y="1052736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89" name="그룹 188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98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99" name="그룹 198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200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01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02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90" name="그룹 189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95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96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97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91" name="직선 연결선[R] 190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직사각형 191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2809107" y="1060078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75" name="그룹 174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84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85" name="그룹 184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86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87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88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76" name="그룹 175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81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82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83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77" name="직선 연결선[R] 176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직사각형 177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5118535" y="1060078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61" name="그룹 160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70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71" name="그룹 170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7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7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7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62" name="그룹 161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67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68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69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63" name="직선 연결선[R] 162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직사각형 163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65" name="TextBox 164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66" name="TextBox 165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7427760" y="1067420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47" name="그룹 146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56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57" name="그룹 156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58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59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60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48" name="그룹 147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53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54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55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49" name="직선 연결선[R] 148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직사각형 149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52" name="TextBox 151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488504" y="2383890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33" name="그룹 132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42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43" name="그룹 142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44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45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46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34" name="그룹 133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39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40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41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35" name="직선 연결선[R] 134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직사각형 135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2809107" y="2391232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19" name="그룹 118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28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29" name="그룹 128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30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31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32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20" name="그룹 119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25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26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27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21" name="직선 연결선[R] 120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직사각형 121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6" name="그룹 15"/>
              <p:cNvGrpSpPr/>
              <p:nvPr/>
            </p:nvGrpSpPr>
            <p:grpSpPr>
              <a:xfrm>
                <a:off x="5118535" y="2391232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105" name="그룹 104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14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15" name="그룹 114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16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17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18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106" name="그룹 105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111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12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13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107" name="직선 연결선[R] 106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직사각형 107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7427760" y="2398574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91" name="그룹 90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100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101" name="그룹 100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10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0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10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92" name="그룹 91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97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98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99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93" name="직선 연결선[R] 92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4" name="직사각형 93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8" name="그룹 17"/>
              <p:cNvGrpSpPr/>
              <p:nvPr/>
            </p:nvGrpSpPr>
            <p:grpSpPr>
              <a:xfrm>
                <a:off x="488504" y="3752042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77" name="그룹 76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86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87" name="그룹 86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88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89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90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78" name="그룹 77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83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84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85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79" name="직선 연결선[R] 78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0" name="직사각형 79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2809107" y="3759384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63" name="그룹 62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72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74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75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76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64" name="그룹 63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69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70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71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65" name="직선 연결선[R] 64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직사각형 65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20" name="그룹 19"/>
              <p:cNvGrpSpPr/>
              <p:nvPr/>
            </p:nvGrpSpPr>
            <p:grpSpPr>
              <a:xfrm>
                <a:off x="5118535" y="3759384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49" name="그룹 48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58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59" name="그룹 58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60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61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62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50" name="그룹 49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55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56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57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51" name="직선 연결선[R] 50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직사각형 51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grpSp>
            <p:nvGrpSpPr>
              <p:cNvPr id="21" name="그룹 20"/>
              <p:cNvGrpSpPr/>
              <p:nvPr/>
            </p:nvGrpSpPr>
            <p:grpSpPr>
              <a:xfrm>
                <a:off x="7427760" y="3766726"/>
                <a:ext cx="1953732" cy="1093130"/>
                <a:chOff x="1878502" y="2063365"/>
                <a:chExt cx="3146505" cy="1936546"/>
              </a:xfrm>
            </p:grpSpPr>
            <p:grpSp>
              <p:nvGrpSpPr>
                <p:cNvPr id="35" name="그룹 34"/>
                <p:cNvGrpSpPr/>
                <p:nvPr/>
              </p:nvGrpSpPr>
              <p:grpSpPr>
                <a:xfrm>
                  <a:off x="2000672" y="2240868"/>
                  <a:ext cx="1243760" cy="1242449"/>
                  <a:chOff x="5457056" y="1919288"/>
                  <a:chExt cx="1504950" cy="1503363"/>
                </a:xfrm>
              </p:grpSpPr>
              <p:sp>
                <p:nvSpPr>
                  <p:cNvPr id="44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5457056" y="1919288"/>
                    <a:ext cx="1504950" cy="1503363"/>
                  </a:xfrm>
                  <a:prstGeom prst="ellipse">
                    <a:avLst/>
                  </a:prstGeom>
                  <a:solidFill>
                    <a:srgbClr val="6D6E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grpSp>
                <p:nvGrpSpPr>
                  <p:cNvPr id="45" name="그룹 44"/>
                  <p:cNvGrpSpPr/>
                  <p:nvPr/>
                </p:nvGrpSpPr>
                <p:grpSpPr>
                  <a:xfrm>
                    <a:off x="5946006" y="2381251"/>
                    <a:ext cx="527051" cy="612775"/>
                    <a:chOff x="11277600" y="2381251"/>
                    <a:chExt cx="527051" cy="612775"/>
                  </a:xfrm>
                </p:grpSpPr>
                <p:sp>
                  <p:nvSpPr>
                    <p:cNvPr id="46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1296650" y="2381251"/>
                      <a:ext cx="493713" cy="282575"/>
                    </a:xfrm>
                    <a:custGeom>
                      <a:avLst/>
                      <a:gdLst>
                        <a:gd name="T0" fmla="*/ 66 w 131"/>
                        <a:gd name="T1" fmla="*/ 0 h 75"/>
                        <a:gd name="T2" fmla="*/ 65 w 131"/>
                        <a:gd name="T3" fmla="*/ 0 h 75"/>
                        <a:gd name="T4" fmla="*/ 65 w 131"/>
                        <a:gd name="T5" fmla="*/ 0 h 75"/>
                        <a:gd name="T6" fmla="*/ 0 w 131"/>
                        <a:gd name="T7" fmla="*/ 38 h 75"/>
                        <a:gd name="T8" fmla="*/ 1 w 131"/>
                        <a:gd name="T9" fmla="*/ 39 h 75"/>
                        <a:gd name="T10" fmla="*/ 65 w 131"/>
                        <a:gd name="T11" fmla="*/ 75 h 75"/>
                        <a:gd name="T12" fmla="*/ 131 w 131"/>
                        <a:gd name="T13" fmla="*/ 39 h 75"/>
                        <a:gd name="T14" fmla="*/ 66 w 131"/>
                        <a:gd name="T15" fmla="*/ 0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31" h="75">
                          <a:moveTo>
                            <a:pt x="66" y="0"/>
                          </a:move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65" y="0"/>
                            <a:pt x="65" y="0"/>
                            <a:pt x="65" y="0"/>
                          </a:cubicBezTo>
                          <a:cubicBezTo>
                            <a:pt x="0" y="38"/>
                            <a:pt x="0" y="38"/>
                            <a:pt x="0" y="38"/>
                          </a:cubicBezTo>
                          <a:cubicBezTo>
                            <a:pt x="1" y="38"/>
                            <a:pt x="1" y="38"/>
                            <a:pt x="1" y="39"/>
                          </a:cubicBezTo>
                          <a:cubicBezTo>
                            <a:pt x="65" y="75"/>
                            <a:pt x="65" y="75"/>
                            <a:pt x="65" y="75"/>
                          </a:cubicBezTo>
                          <a:cubicBezTo>
                            <a:pt x="131" y="39"/>
                            <a:pt x="131" y="39"/>
                            <a:pt x="131" y="39"/>
                          </a:cubicBez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47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1277600" y="2578101"/>
                      <a:ext cx="238125" cy="415925"/>
                    </a:xfrm>
                    <a:custGeom>
                      <a:avLst/>
                      <a:gdLst>
                        <a:gd name="T0" fmla="*/ 0 w 63"/>
                        <a:gd name="T1" fmla="*/ 72 h 111"/>
                        <a:gd name="T2" fmla="*/ 1 w 63"/>
                        <a:gd name="T3" fmla="*/ 74 h 111"/>
                        <a:gd name="T4" fmla="*/ 63 w 63"/>
                        <a:gd name="T5" fmla="*/ 111 h 111"/>
                        <a:gd name="T6" fmla="*/ 63 w 63"/>
                        <a:gd name="T7" fmla="*/ 35 h 111"/>
                        <a:gd name="T8" fmla="*/ 0 w 63"/>
                        <a:gd name="T9" fmla="*/ 0 h 111"/>
                        <a:gd name="T10" fmla="*/ 0 w 63"/>
                        <a:gd name="T11" fmla="*/ 72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1">
                          <a:moveTo>
                            <a:pt x="0" y="72"/>
                          </a:moveTo>
                          <a:cubicBezTo>
                            <a:pt x="0" y="73"/>
                            <a:pt x="1" y="73"/>
                            <a:pt x="1" y="74"/>
                          </a:cubicBezTo>
                          <a:cubicBezTo>
                            <a:pt x="63" y="111"/>
                            <a:pt x="63" y="111"/>
                            <a:pt x="63" y="111"/>
                          </a:cubicBezTo>
                          <a:cubicBezTo>
                            <a:pt x="63" y="35"/>
                            <a:pt x="63" y="35"/>
                            <a:pt x="63" y="3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48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11568113" y="2581276"/>
                      <a:ext cx="236538" cy="412750"/>
                    </a:xfrm>
                    <a:custGeom>
                      <a:avLst/>
                      <a:gdLst>
                        <a:gd name="T0" fmla="*/ 0 w 63"/>
                        <a:gd name="T1" fmla="*/ 110 h 110"/>
                        <a:gd name="T2" fmla="*/ 63 w 63"/>
                        <a:gd name="T3" fmla="*/ 73 h 110"/>
                        <a:gd name="T4" fmla="*/ 63 w 63"/>
                        <a:gd name="T5" fmla="*/ 71 h 110"/>
                        <a:gd name="T6" fmla="*/ 63 w 63"/>
                        <a:gd name="T7" fmla="*/ 0 h 110"/>
                        <a:gd name="T8" fmla="*/ 0 w 63"/>
                        <a:gd name="T9" fmla="*/ 35 h 110"/>
                        <a:gd name="T10" fmla="*/ 0 w 63"/>
                        <a:gd name="T11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3" h="110">
                          <a:moveTo>
                            <a:pt x="0" y="110"/>
                          </a:moveTo>
                          <a:cubicBezTo>
                            <a:pt x="63" y="73"/>
                            <a:pt x="63" y="73"/>
                            <a:pt x="63" y="73"/>
                          </a:cubicBezTo>
                          <a:cubicBezTo>
                            <a:pt x="63" y="72"/>
                            <a:pt x="63" y="72"/>
                            <a:pt x="63" y="71"/>
                          </a:cubicBezTo>
                          <a:cubicBezTo>
                            <a:pt x="63" y="0"/>
                            <a:pt x="63" y="0"/>
                            <a:pt x="63" y="0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lnTo>
                            <a:pt x="0" y="1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sz="600"/>
                    </a:p>
                  </p:txBody>
                </p:sp>
              </p:grpSp>
            </p:grpSp>
            <p:grpSp>
              <p:nvGrpSpPr>
                <p:cNvPr id="36" name="그룹 35"/>
                <p:cNvGrpSpPr/>
                <p:nvPr/>
              </p:nvGrpSpPr>
              <p:grpSpPr>
                <a:xfrm>
                  <a:off x="3648523" y="2063365"/>
                  <a:ext cx="1285875" cy="1617663"/>
                  <a:chOff x="7998556" y="1700808"/>
                  <a:chExt cx="1285875" cy="1617663"/>
                </a:xfrm>
              </p:grpSpPr>
              <p:sp>
                <p:nvSpPr>
                  <p:cNvPr id="41" name="Freeform 95"/>
                  <p:cNvSpPr>
                    <a:spLocks/>
                  </p:cNvSpPr>
                  <p:nvPr/>
                </p:nvSpPr>
                <p:spPr bwMode="auto">
                  <a:xfrm>
                    <a:off x="7998556" y="1700808"/>
                    <a:ext cx="1285875" cy="1617663"/>
                  </a:xfrm>
                  <a:custGeom>
                    <a:avLst/>
                    <a:gdLst>
                      <a:gd name="T0" fmla="*/ 0 w 342"/>
                      <a:gd name="T1" fmla="*/ 218 h 430"/>
                      <a:gd name="T2" fmla="*/ 272 w 342"/>
                      <a:gd name="T3" fmla="*/ 331 h 430"/>
                      <a:gd name="T4" fmla="*/ 342 w 342"/>
                      <a:gd name="T5" fmla="*/ 218 h 430"/>
                      <a:gd name="T6" fmla="*/ 284 w 342"/>
                      <a:gd name="T7" fmla="*/ 118 h 430"/>
                      <a:gd name="T8" fmla="*/ 0 w 342"/>
                      <a:gd name="T9" fmla="*/ 218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430">
                        <a:moveTo>
                          <a:pt x="0" y="218"/>
                        </a:moveTo>
                        <a:cubicBezTo>
                          <a:pt x="0" y="361"/>
                          <a:pt x="172" y="430"/>
                          <a:pt x="272" y="331"/>
                        </a:cubicBezTo>
                        <a:cubicBezTo>
                          <a:pt x="300" y="302"/>
                          <a:pt x="321" y="253"/>
                          <a:pt x="342" y="218"/>
                        </a:cubicBezTo>
                        <a:cubicBezTo>
                          <a:pt x="321" y="183"/>
                          <a:pt x="306" y="147"/>
                          <a:pt x="284" y="118"/>
                        </a:cubicBezTo>
                        <a:cubicBezTo>
                          <a:pt x="192" y="0"/>
                          <a:pt x="0" y="65"/>
                          <a:pt x="0" y="218"/>
                        </a:cubicBezTo>
                        <a:close/>
                      </a:path>
                    </a:pathLst>
                  </a:custGeom>
                  <a:solidFill>
                    <a:srgbClr val="D971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42" name="Freeform 138"/>
                  <p:cNvSpPr>
                    <a:spLocks/>
                  </p:cNvSpPr>
                  <p:nvPr/>
                </p:nvSpPr>
                <p:spPr bwMode="auto">
                  <a:xfrm>
                    <a:off x="8408131" y="2320925"/>
                    <a:ext cx="693738" cy="330200"/>
                  </a:xfrm>
                  <a:custGeom>
                    <a:avLst/>
                    <a:gdLst>
                      <a:gd name="T0" fmla="*/ 167 w 184"/>
                      <a:gd name="T1" fmla="*/ 55 h 88"/>
                      <a:gd name="T2" fmla="*/ 184 w 184"/>
                      <a:gd name="T3" fmla="*/ 45 h 88"/>
                      <a:gd name="T4" fmla="*/ 184 w 184"/>
                      <a:gd name="T5" fmla="*/ 44 h 88"/>
                      <a:gd name="T6" fmla="*/ 167 w 184"/>
                      <a:gd name="T7" fmla="*/ 34 h 88"/>
                      <a:gd name="T8" fmla="*/ 166 w 184"/>
                      <a:gd name="T9" fmla="*/ 41 h 88"/>
                      <a:gd name="T10" fmla="*/ 135 w 184"/>
                      <a:gd name="T11" fmla="*/ 34 h 88"/>
                      <a:gd name="T12" fmla="*/ 167 w 184"/>
                      <a:gd name="T13" fmla="*/ 13 h 88"/>
                      <a:gd name="T14" fmla="*/ 172 w 184"/>
                      <a:gd name="T15" fmla="*/ 19 h 88"/>
                      <a:gd name="T16" fmla="*/ 182 w 184"/>
                      <a:gd name="T17" fmla="*/ 2 h 88"/>
                      <a:gd name="T18" fmla="*/ 181 w 184"/>
                      <a:gd name="T19" fmla="*/ 0 h 88"/>
                      <a:gd name="T20" fmla="*/ 168 w 184"/>
                      <a:gd name="T21" fmla="*/ 0 h 88"/>
                      <a:gd name="T22" fmla="*/ 161 w 184"/>
                      <a:gd name="T23" fmla="*/ 2 h 88"/>
                      <a:gd name="T24" fmla="*/ 164 w 184"/>
                      <a:gd name="T25" fmla="*/ 7 h 88"/>
                      <a:gd name="T26" fmla="*/ 135 w 184"/>
                      <a:gd name="T27" fmla="*/ 26 h 88"/>
                      <a:gd name="T28" fmla="*/ 118 w 184"/>
                      <a:gd name="T29" fmla="*/ 8 h 88"/>
                      <a:gd name="T30" fmla="*/ 0 w 184"/>
                      <a:gd name="T31" fmla="*/ 24 h 88"/>
                      <a:gd name="T32" fmla="*/ 9 w 184"/>
                      <a:gd name="T33" fmla="*/ 30 h 88"/>
                      <a:gd name="T34" fmla="*/ 18 w 184"/>
                      <a:gd name="T35" fmla="*/ 17 h 88"/>
                      <a:gd name="T36" fmla="*/ 126 w 184"/>
                      <a:gd name="T37" fmla="*/ 25 h 88"/>
                      <a:gd name="T38" fmla="*/ 126 w 184"/>
                      <a:gd name="T39" fmla="*/ 40 h 88"/>
                      <a:gd name="T40" fmla="*/ 126 w 184"/>
                      <a:gd name="T41" fmla="*/ 48 h 88"/>
                      <a:gd name="T42" fmla="*/ 126 w 184"/>
                      <a:gd name="T43" fmla="*/ 57 h 88"/>
                      <a:gd name="T44" fmla="*/ 118 w 184"/>
                      <a:gd name="T45" fmla="*/ 79 h 88"/>
                      <a:gd name="T46" fmla="*/ 9 w 184"/>
                      <a:gd name="T47" fmla="*/ 70 h 88"/>
                      <a:gd name="T48" fmla="*/ 5 w 184"/>
                      <a:gd name="T49" fmla="*/ 63 h 88"/>
                      <a:gd name="T50" fmla="*/ 0 w 184"/>
                      <a:gd name="T51" fmla="*/ 70 h 88"/>
                      <a:gd name="T52" fmla="*/ 118 w 184"/>
                      <a:gd name="T53" fmla="*/ 88 h 88"/>
                      <a:gd name="T54" fmla="*/ 135 w 184"/>
                      <a:gd name="T55" fmla="*/ 63 h 88"/>
                      <a:gd name="T56" fmla="*/ 159 w 184"/>
                      <a:gd name="T57" fmla="*/ 84 h 88"/>
                      <a:gd name="T58" fmla="*/ 160 w 184"/>
                      <a:gd name="T59" fmla="*/ 86 h 88"/>
                      <a:gd name="T60" fmla="*/ 180 w 184"/>
                      <a:gd name="T61" fmla="*/ 85 h 88"/>
                      <a:gd name="T62" fmla="*/ 171 w 184"/>
                      <a:gd name="T63" fmla="*/ 68 h 88"/>
                      <a:gd name="T64" fmla="*/ 169 w 184"/>
                      <a:gd name="T65" fmla="*/ 68 h 88"/>
                      <a:gd name="T66" fmla="*/ 165 w 184"/>
                      <a:gd name="T67" fmla="*/ 74 h 88"/>
                      <a:gd name="T68" fmla="*/ 135 w 184"/>
                      <a:gd name="T69" fmla="*/ 48 h 88"/>
                      <a:gd name="T70" fmla="*/ 166 w 184"/>
                      <a:gd name="T71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84" h="88">
                        <a:moveTo>
                          <a:pt x="166" y="55"/>
                        </a:moveTo>
                        <a:cubicBezTo>
                          <a:pt x="166" y="55"/>
                          <a:pt x="166" y="55"/>
                          <a:pt x="167" y="55"/>
                        </a:cubicBezTo>
                        <a:cubicBezTo>
                          <a:pt x="167" y="56"/>
                          <a:pt x="168" y="55"/>
                          <a:pt x="168" y="5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5"/>
                          <a:pt x="184" y="45"/>
                          <a:pt x="184" y="45"/>
                        </a:cubicBezTo>
                        <a:cubicBezTo>
                          <a:pt x="184" y="44"/>
                          <a:pt x="184" y="44"/>
                          <a:pt x="184" y="44"/>
                        </a:cubicBezTo>
                        <a:cubicBezTo>
                          <a:pt x="168" y="35"/>
                          <a:pt x="168" y="35"/>
                          <a:pt x="168" y="35"/>
                        </a:cubicBezTo>
                        <a:cubicBezTo>
                          <a:pt x="168" y="34"/>
                          <a:pt x="167" y="34"/>
                          <a:pt x="167" y="34"/>
                        </a:cubicBezTo>
                        <a:cubicBezTo>
                          <a:pt x="166" y="35"/>
                          <a:pt x="166" y="35"/>
                          <a:pt x="166" y="35"/>
                        </a:cubicBezTo>
                        <a:cubicBezTo>
                          <a:pt x="166" y="41"/>
                          <a:pt x="166" y="41"/>
                          <a:pt x="166" y="41"/>
                        </a:cubicBezTo>
                        <a:cubicBezTo>
                          <a:pt x="135" y="41"/>
                          <a:pt x="135" y="41"/>
                          <a:pt x="135" y="41"/>
                        </a:cubicBezTo>
                        <a:cubicBezTo>
                          <a:pt x="135" y="34"/>
                          <a:pt x="135" y="34"/>
                          <a:pt x="135" y="34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67" y="13"/>
                          <a:pt x="167" y="13"/>
                          <a:pt x="167" y="13"/>
                        </a:cubicBezTo>
                        <a:cubicBezTo>
                          <a:pt x="172" y="18"/>
                          <a:pt x="172" y="18"/>
                          <a:pt x="172" y="18"/>
                        </a:cubicBezTo>
                        <a:cubicBezTo>
                          <a:pt x="172" y="19"/>
                          <a:pt x="172" y="19"/>
                          <a:pt x="172" y="19"/>
                        </a:cubicBezTo>
                        <a:cubicBezTo>
                          <a:pt x="173" y="18"/>
                          <a:pt x="173" y="18"/>
                          <a:pt x="173" y="18"/>
                        </a:cubicBezTo>
                        <a:cubicBezTo>
                          <a:pt x="182" y="2"/>
                          <a:pt x="182" y="2"/>
                          <a:pt x="182" y="2"/>
                        </a:cubicBezTo>
                        <a:cubicBezTo>
                          <a:pt x="182" y="1"/>
                          <a:pt x="182" y="1"/>
                          <a:pt x="182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61" y="1"/>
                          <a:pt x="161" y="1"/>
                          <a:pt x="161" y="1"/>
                        </a:cubicBezTo>
                        <a:cubicBezTo>
                          <a:pt x="161" y="1"/>
                          <a:pt x="161" y="1"/>
                          <a:pt x="161" y="2"/>
                        </a:cubicBezTo>
                        <a:cubicBezTo>
                          <a:pt x="160" y="2"/>
                          <a:pt x="161" y="3"/>
                          <a:pt x="161" y="3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64" y="7"/>
                          <a:pt x="164" y="7"/>
                          <a:pt x="164" y="7"/>
                        </a:cubicBezTo>
                        <a:cubicBezTo>
                          <a:pt x="135" y="26"/>
                          <a:pt x="135" y="26"/>
                          <a:pt x="135" y="26"/>
                        </a:cubicBezTo>
                        <a:cubicBezTo>
                          <a:pt x="135" y="25"/>
                          <a:pt x="135" y="25"/>
                          <a:pt x="135" y="25"/>
                        </a:cubicBezTo>
                        <a:cubicBezTo>
                          <a:pt x="135" y="16"/>
                          <a:pt x="127" y="8"/>
                          <a:pt x="118" y="8"/>
                        </a:cubicBezTo>
                        <a:cubicBezTo>
                          <a:pt x="18" y="8"/>
                          <a:pt x="18" y="8"/>
                          <a:pt x="18" y="8"/>
                        </a:cubicBezTo>
                        <a:cubicBezTo>
                          <a:pt x="9" y="8"/>
                          <a:pt x="1" y="15"/>
                          <a:pt x="0" y="24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9" y="30"/>
                          <a:pt x="9" y="30"/>
                          <a:pt x="9" y="30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9" y="21"/>
                          <a:pt x="13" y="17"/>
                          <a:pt x="18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22" y="17"/>
                          <a:pt x="126" y="21"/>
                          <a:pt x="126" y="25"/>
                        </a:cubicBezTo>
                        <a:cubicBezTo>
                          <a:pt x="126" y="32"/>
                          <a:pt x="126" y="32"/>
                          <a:pt x="126" y="32"/>
                        </a:cubicBezTo>
                        <a:cubicBezTo>
                          <a:pt x="126" y="40"/>
                          <a:pt x="126" y="40"/>
                          <a:pt x="126" y="40"/>
                        </a:cubicBezTo>
                        <a:cubicBezTo>
                          <a:pt x="126" y="41"/>
                          <a:pt x="126" y="41"/>
                          <a:pt x="126" y="41"/>
                        </a:cubicBezTo>
                        <a:cubicBezTo>
                          <a:pt x="126" y="48"/>
                          <a:pt x="126" y="48"/>
                          <a:pt x="126" y="48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26" y="57"/>
                          <a:pt x="126" y="57"/>
                          <a:pt x="126" y="57"/>
                        </a:cubicBezTo>
                        <a:cubicBezTo>
                          <a:pt x="126" y="70"/>
                          <a:pt x="126" y="70"/>
                          <a:pt x="126" y="70"/>
                        </a:cubicBezTo>
                        <a:cubicBezTo>
                          <a:pt x="126" y="75"/>
                          <a:pt x="122" y="79"/>
                          <a:pt x="1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3" y="79"/>
                          <a:pt x="9" y="75"/>
                          <a:pt x="9" y="70"/>
                        </a:cubicBezTo>
                        <a:cubicBezTo>
                          <a:pt x="9" y="60"/>
                          <a:pt x="9" y="60"/>
                          <a:pt x="9" y="60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0" y="66"/>
                          <a:pt x="0" y="66"/>
                          <a:pt x="0" y="66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80"/>
                          <a:pt x="8" y="88"/>
                          <a:pt x="18" y="88"/>
                        </a:cubicBezTo>
                        <a:cubicBezTo>
                          <a:pt x="118" y="88"/>
                          <a:pt x="118" y="88"/>
                          <a:pt x="118" y="88"/>
                        </a:cubicBezTo>
                        <a:cubicBezTo>
                          <a:pt x="127" y="88"/>
                          <a:pt x="135" y="80"/>
                          <a:pt x="135" y="70"/>
                        </a:cubicBezTo>
                        <a:cubicBezTo>
                          <a:pt x="135" y="63"/>
                          <a:pt x="135" y="63"/>
                          <a:pt x="135" y="63"/>
                        </a:cubicBezTo>
                        <a:cubicBezTo>
                          <a:pt x="161" y="80"/>
                          <a:pt x="161" y="80"/>
                          <a:pt x="161" y="80"/>
                        </a:cubicBezTo>
                        <a:cubicBezTo>
                          <a:pt x="159" y="84"/>
                          <a:pt x="159" y="84"/>
                          <a:pt x="159" y="84"/>
                        </a:cubicBezTo>
                        <a:cubicBezTo>
                          <a:pt x="159" y="86"/>
                          <a:pt x="159" y="86"/>
                          <a:pt x="159" y="86"/>
                        </a:cubicBezTo>
                        <a:cubicBezTo>
                          <a:pt x="159" y="86"/>
                          <a:pt x="160" y="86"/>
                          <a:pt x="160" y="86"/>
                        </a:cubicBezTo>
                        <a:cubicBezTo>
                          <a:pt x="179" y="86"/>
                          <a:pt x="179" y="86"/>
                          <a:pt x="179" y="86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80" y="85"/>
                          <a:pt x="180" y="85"/>
                          <a:pt x="180" y="85"/>
                        </a:cubicBezTo>
                        <a:cubicBezTo>
                          <a:pt x="171" y="68"/>
                          <a:pt x="171" y="68"/>
                          <a:pt x="171" y="68"/>
                        </a:cubicBezTo>
                        <a:cubicBezTo>
                          <a:pt x="171" y="68"/>
                          <a:pt x="170" y="68"/>
                          <a:pt x="170" y="67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5" y="73"/>
                          <a:pt x="165" y="73"/>
                          <a:pt x="165" y="73"/>
                        </a:cubicBezTo>
                        <a:cubicBezTo>
                          <a:pt x="165" y="74"/>
                          <a:pt x="165" y="74"/>
                          <a:pt x="165" y="74"/>
                        </a:cubicBezTo>
                        <a:cubicBezTo>
                          <a:pt x="135" y="55"/>
                          <a:pt x="135" y="55"/>
                          <a:pt x="135" y="55"/>
                        </a:cubicBezTo>
                        <a:cubicBezTo>
                          <a:pt x="135" y="48"/>
                          <a:pt x="135" y="48"/>
                          <a:pt x="135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cubicBezTo>
                          <a:pt x="166" y="48"/>
                          <a:pt x="166" y="48"/>
                          <a:pt x="166" y="48"/>
                        </a:cubicBezTo>
                        <a:lnTo>
                          <a:pt x="166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43" name="Freeform 139"/>
                  <p:cNvSpPr>
                    <a:spLocks/>
                  </p:cNvSpPr>
                  <p:nvPr/>
                </p:nvSpPr>
                <p:spPr bwMode="auto">
                  <a:xfrm>
                    <a:off x="8198581" y="2308225"/>
                    <a:ext cx="285750" cy="354013"/>
                  </a:xfrm>
                  <a:custGeom>
                    <a:avLst/>
                    <a:gdLst>
                      <a:gd name="T0" fmla="*/ 49 w 76"/>
                      <a:gd name="T1" fmla="*/ 64 h 94"/>
                      <a:gd name="T2" fmla="*/ 49 w 76"/>
                      <a:gd name="T3" fmla="*/ 66 h 94"/>
                      <a:gd name="T4" fmla="*/ 56 w 76"/>
                      <a:gd name="T5" fmla="*/ 61 h 94"/>
                      <a:gd name="T6" fmla="*/ 61 w 76"/>
                      <a:gd name="T7" fmla="*/ 58 h 94"/>
                      <a:gd name="T8" fmla="*/ 65 w 76"/>
                      <a:gd name="T9" fmla="*/ 55 h 94"/>
                      <a:gd name="T10" fmla="*/ 76 w 76"/>
                      <a:gd name="T11" fmla="*/ 48 h 94"/>
                      <a:gd name="T12" fmla="*/ 65 w 76"/>
                      <a:gd name="T13" fmla="*/ 40 h 94"/>
                      <a:gd name="T14" fmla="*/ 61 w 76"/>
                      <a:gd name="T15" fmla="*/ 38 h 94"/>
                      <a:gd name="T16" fmla="*/ 56 w 76"/>
                      <a:gd name="T17" fmla="*/ 35 h 94"/>
                      <a:gd name="T18" fmla="*/ 49 w 76"/>
                      <a:gd name="T19" fmla="*/ 30 h 94"/>
                      <a:gd name="T20" fmla="*/ 49 w 76"/>
                      <a:gd name="T21" fmla="*/ 37 h 94"/>
                      <a:gd name="T22" fmla="*/ 49 w 76"/>
                      <a:gd name="T23" fmla="*/ 38 h 94"/>
                      <a:gd name="T24" fmla="*/ 49 w 76"/>
                      <a:gd name="T25" fmla="*/ 39 h 94"/>
                      <a:gd name="T26" fmla="*/ 49 w 76"/>
                      <a:gd name="T27" fmla="*/ 39 h 94"/>
                      <a:gd name="T28" fmla="*/ 45 w 76"/>
                      <a:gd name="T29" fmla="*/ 39 h 94"/>
                      <a:gd name="T30" fmla="*/ 45 w 76"/>
                      <a:gd name="T31" fmla="*/ 39 h 94"/>
                      <a:gd name="T32" fmla="*/ 42 w 76"/>
                      <a:gd name="T33" fmla="*/ 39 h 94"/>
                      <a:gd name="T34" fmla="*/ 42 w 76"/>
                      <a:gd name="T35" fmla="*/ 39 h 94"/>
                      <a:gd name="T36" fmla="*/ 13 w 76"/>
                      <a:gd name="T37" fmla="*/ 4 h 94"/>
                      <a:gd name="T38" fmla="*/ 10 w 76"/>
                      <a:gd name="T39" fmla="*/ 0 h 94"/>
                      <a:gd name="T40" fmla="*/ 7 w 76"/>
                      <a:gd name="T41" fmla="*/ 4 h 94"/>
                      <a:gd name="T42" fmla="*/ 19 w 76"/>
                      <a:gd name="T43" fmla="*/ 34 h 94"/>
                      <a:gd name="T44" fmla="*/ 39 w 76"/>
                      <a:gd name="T45" fmla="*/ 45 h 94"/>
                      <a:gd name="T46" fmla="*/ 4 w 76"/>
                      <a:gd name="T47" fmla="*/ 45 h 94"/>
                      <a:gd name="T48" fmla="*/ 0 w 76"/>
                      <a:gd name="T49" fmla="*/ 48 h 94"/>
                      <a:gd name="T50" fmla="*/ 4 w 76"/>
                      <a:gd name="T51" fmla="*/ 51 h 94"/>
                      <a:gd name="T52" fmla="*/ 33 w 76"/>
                      <a:gd name="T53" fmla="*/ 51 h 94"/>
                      <a:gd name="T54" fmla="*/ 19 w 76"/>
                      <a:gd name="T55" fmla="*/ 60 h 94"/>
                      <a:gd name="T56" fmla="*/ 7 w 76"/>
                      <a:gd name="T57" fmla="*/ 90 h 94"/>
                      <a:gd name="T58" fmla="*/ 10 w 76"/>
                      <a:gd name="T59" fmla="*/ 94 h 94"/>
                      <a:gd name="T60" fmla="*/ 13 w 76"/>
                      <a:gd name="T61" fmla="*/ 90 h 94"/>
                      <a:gd name="T62" fmla="*/ 42 w 76"/>
                      <a:gd name="T63" fmla="*/ 55 h 94"/>
                      <a:gd name="T64" fmla="*/ 42 w 76"/>
                      <a:gd name="T65" fmla="*/ 55 h 94"/>
                      <a:gd name="T66" fmla="*/ 45 w 76"/>
                      <a:gd name="T67" fmla="*/ 55 h 94"/>
                      <a:gd name="T68" fmla="*/ 45 w 76"/>
                      <a:gd name="T69" fmla="*/ 55 h 94"/>
                      <a:gd name="T70" fmla="*/ 49 w 76"/>
                      <a:gd name="T71" fmla="*/ 55 h 94"/>
                      <a:gd name="T72" fmla="*/ 49 w 76"/>
                      <a:gd name="T73" fmla="*/ 55 h 94"/>
                      <a:gd name="T74" fmla="*/ 49 w 76"/>
                      <a:gd name="T75" fmla="*/ 6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" h="94">
                        <a:moveTo>
                          <a:pt x="49" y="64"/>
                        </a:moveTo>
                        <a:cubicBezTo>
                          <a:pt x="49" y="66"/>
                          <a:pt x="49" y="66"/>
                          <a:pt x="49" y="66"/>
                        </a:cubicBezTo>
                        <a:cubicBezTo>
                          <a:pt x="56" y="61"/>
                          <a:pt x="56" y="61"/>
                          <a:pt x="56" y="61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5" y="55"/>
                          <a:pt x="65" y="55"/>
                          <a:pt x="65" y="55"/>
                        </a:cubicBezTo>
                        <a:cubicBezTo>
                          <a:pt x="76" y="48"/>
                          <a:pt x="76" y="48"/>
                          <a:pt x="76" y="48"/>
                        </a:cubicBezTo>
                        <a:cubicBezTo>
                          <a:pt x="65" y="40"/>
                          <a:pt x="65" y="40"/>
                          <a:pt x="65" y="40"/>
                        </a:cubicBez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56" y="35"/>
                          <a:pt x="56" y="35"/>
                          <a:pt x="56" y="35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7"/>
                          <a:pt x="49" y="37"/>
                          <a:pt x="49" y="37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9" y="39"/>
                          <a:pt x="49" y="39"/>
                          <a:pt x="49" y="39"/>
                        </a:cubicBezTo>
                        <a:cubicBezTo>
                          <a:pt x="48" y="39"/>
                          <a:pt x="47" y="39"/>
                          <a:pt x="45" y="39"/>
                        </a:cubicBezTo>
                        <a:cubicBezTo>
                          <a:pt x="45" y="39"/>
                          <a:pt x="45" y="39"/>
                          <a:pt x="45" y="39"/>
                        </a:cubicBezTo>
                        <a:cubicBezTo>
                          <a:pt x="44" y="39"/>
                          <a:pt x="43" y="39"/>
                          <a:pt x="42" y="39"/>
                        </a:cubicBezTo>
                        <a:cubicBezTo>
                          <a:pt x="42" y="39"/>
                          <a:pt x="42" y="39"/>
                          <a:pt x="42" y="39"/>
                        </a:cubicBezTo>
                        <a:cubicBezTo>
                          <a:pt x="26" y="35"/>
                          <a:pt x="13" y="21"/>
                          <a:pt x="13" y="4"/>
                        </a:cubicBezTo>
                        <a:cubicBezTo>
                          <a:pt x="13" y="2"/>
                          <a:pt x="12" y="0"/>
                          <a:pt x="10" y="0"/>
                        </a:cubicBezTo>
                        <a:cubicBezTo>
                          <a:pt x="8" y="0"/>
                          <a:pt x="7" y="2"/>
                          <a:pt x="7" y="4"/>
                        </a:cubicBezTo>
                        <a:cubicBezTo>
                          <a:pt x="7" y="15"/>
                          <a:pt x="11" y="26"/>
                          <a:pt x="19" y="34"/>
                        </a:cubicBezTo>
                        <a:cubicBezTo>
                          <a:pt x="24" y="39"/>
                          <a:pt x="31" y="43"/>
                          <a:pt x="39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2" y="45"/>
                          <a:pt x="0" y="46"/>
                          <a:pt x="0" y="48"/>
                        </a:cubicBezTo>
                        <a:cubicBezTo>
                          <a:pt x="0" y="50"/>
                          <a:pt x="2" y="51"/>
                          <a:pt x="4" y="51"/>
                        </a:cubicBezTo>
                        <a:cubicBezTo>
                          <a:pt x="33" y="51"/>
                          <a:pt x="33" y="51"/>
                          <a:pt x="33" y="51"/>
                        </a:cubicBezTo>
                        <a:cubicBezTo>
                          <a:pt x="28" y="53"/>
                          <a:pt x="23" y="56"/>
                          <a:pt x="19" y="60"/>
                        </a:cubicBezTo>
                        <a:cubicBezTo>
                          <a:pt x="11" y="68"/>
                          <a:pt x="7" y="79"/>
                          <a:pt x="7" y="90"/>
                        </a:cubicBezTo>
                        <a:cubicBezTo>
                          <a:pt x="7" y="92"/>
                          <a:pt x="8" y="94"/>
                          <a:pt x="10" y="94"/>
                        </a:cubicBezTo>
                        <a:cubicBezTo>
                          <a:pt x="12" y="94"/>
                          <a:pt x="13" y="92"/>
                          <a:pt x="13" y="90"/>
                        </a:cubicBezTo>
                        <a:cubicBezTo>
                          <a:pt x="13" y="73"/>
                          <a:pt x="26" y="59"/>
                          <a:pt x="42" y="55"/>
                        </a:cubicBezTo>
                        <a:cubicBezTo>
                          <a:pt x="42" y="55"/>
                          <a:pt x="42" y="55"/>
                          <a:pt x="42" y="55"/>
                        </a:cubicBezTo>
                        <a:cubicBezTo>
                          <a:pt x="43" y="55"/>
                          <a:pt x="44" y="55"/>
                          <a:pt x="45" y="55"/>
                        </a:cubicBezTo>
                        <a:cubicBezTo>
                          <a:pt x="45" y="55"/>
                          <a:pt x="45" y="55"/>
                          <a:pt x="45" y="55"/>
                        </a:cubicBezTo>
                        <a:cubicBezTo>
                          <a:pt x="47" y="55"/>
                          <a:pt x="48" y="55"/>
                          <a:pt x="49" y="55"/>
                        </a:cubicBezTo>
                        <a:cubicBezTo>
                          <a:pt x="49" y="55"/>
                          <a:pt x="49" y="55"/>
                          <a:pt x="49" y="55"/>
                        </a:cubicBezTo>
                        <a:cubicBezTo>
                          <a:pt x="49" y="64"/>
                          <a:pt x="49" y="64"/>
                          <a:pt x="49" y="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  <p:cxnSp>
              <p:nvCxnSpPr>
                <p:cNvPr id="37" name="직선 연결선[R] 36"/>
                <p:cNvCxnSpPr/>
                <p:nvPr/>
              </p:nvCxnSpPr>
              <p:spPr>
                <a:xfrm>
                  <a:off x="3244881" y="2852936"/>
                  <a:ext cx="396477" cy="0"/>
                </a:xfrm>
                <a:prstGeom prst="line">
                  <a:avLst/>
                </a:prstGeom>
                <a:ln>
                  <a:solidFill>
                    <a:srgbClr val="7F7F7F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직사각형 37"/>
                <p:cNvSpPr/>
                <p:nvPr/>
              </p:nvSpPr>
              <p:spPr>
                <a:xfrm>
                  <a:off x="1878502" y="2063365"/>
                  <a:ext cx="3146505" cy="176167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984544" y="3420350"/>
                  <a:ext cx="1798322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err="1" smtClean="0"/>
                    <a:t>MicroService</a:t>
                  </a:r>
                  <a:endParaRPr kumimoji="1" lang="ko-KR" altLang="en-US" sz="6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898043" y="3420350"/>
                  <a:ext cx="1071128" cy="579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" dirty="0" smtClean="0"/>
                    <a:t>Proxy</a:t>
                  </a:r>
                  <a:endParaRPr kumimoji="1" lang="ko-KR" altLang="en-US" sz="600" dirty="0"/>
                </a:p>
              </p:txBody>
            </p:sp>
          </p:grpSp>
          <p:cxnSp>
            <p:nvCxnSpPr>
              <p:cNvPr id="22" name="직선 연결선[R] 21"/>
              <p:cNvCxnSpPr/>
              <p:nvPr/>
            </p:nvCxnSpPr>
            <p:spPr>
              <a:xfrm>
                <a:off x="2336499" y="1505290"/>
                <a:ext cx="1572385" cy="0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>
                <a:stCxn id="61" idx="2"/>
                <a:endCxn id="136" idx="0"/>
              </p:cNvCxnSpPr>
              <p:nvPr/>
            </p:nvCxnSpPr>
            <p:spPr>
              <a:xfrm>
                <a:off x="4706578" y="1523013"/>
                <a:ext cx="1511001" cy="1331154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/>
            </p:nvCxnSpPr>
            <p:spPr>
              <a:xfrm>
                <a:off x="4702139" y="2853930"/>
                <a:ext cx="1511001" cy="1331154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/>
              <p:cNvCxnSpPr/>
              <p:nvPr/>
            </p:nvCxnSpPr>
            <p:spPr>
              <a:xfrm>
                <a:off x="1978551" y="3357568"/>
                <a:ext cx="0" cy="501605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/>
              <p:nvPr/>
            </p:nvCxnSpPr>
            <p:spPr>
              <a:xfrm>
                <a:off x="1964668" y="1991291"/>
                <a:ext cx="0" cy="501605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/>
              <p:cNvCxnSpPr/>
              <p:nvPr/>
            </p:nvCxnSpPr>
            <p:spPr>
              <a:xfrm>
                <a:off x="6593084" y="1997165"/>
                <a:ext cx="0" cy="501605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/>
            </p:nvCxnSpPr>
            <p:spPr>
              <a:xfrm>
                <a:off x="4302876" y="3357568"/>
                <a:ext cx="0" cy="501605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/>
            </p:nvCxnSpPr>
            <p:spPr>
              <a:xfrm>
                <a:off x="2360712" y="4202170"/>
                <a:ext cx="1572385" cy="0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>
                <a:off x="2397583" y="2840528"/>
                <a:ext cx="1511001" cy="1331154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/>
              <p:cNvCxnSpPr/>
              <p:nvPr/>
            </p:nvCxnSpPr>
            <p:spPr>
              <a:xfrm>
                <a:off x="6978110" y="1507515"/>
                <a:ext cx="1572385" cy="0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/>
            </p:nvCxnSpPr>
            <p:spPr>
              <a:xfrm>
                <a:off x="8898281" y="2034163"/>
                <a:ext cx="0" cy="501605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/>
              <p:nvPr/>
            </p:nvCxnSpPr>
            <p:spPr>
              <a:xfrm>
                <a:off x="6968334" y="2840454"/>
                <a:ext cx="1572385" cy="0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>
                <a:off x="6992471" y="2861527"/>
                <a:ext cx="1511001" cy="1331154"/>
              </a:xfrm>
              <a:prstGeom prst="line">
                <a:avLst/>
              </a:prstGeom>
              <a:ln>
                <a:solidFill>
                  <a:srgbClr val="D9718C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3" name="왼쪽/오른쪽 화살표[L] 202"/>
            <p:cNvSpPr/>
            <p:nvPr/>
          </p:nvSpPr>
          <p:spPr>
            <a:xfrm>
              <a:off x="1859556" y="1484784"/>
              <a:ext cx="6074031" cy="828092"/>
            </a:xfrm>
            <a:prstGeom prst="left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ENTERPRISE SERVICE BUS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04" name="직선 화살표 연결선 203"/>
            <p:cNvCxnSpPr/>
            <p:nvPr/>
          </p:nvCxnSpPr>
          <p:spPr>
            <a:xfrm>
              <a:off x="2561533" y="1418985"/>
              <a:ext cx="0" cy="239606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/>
            <p:nvPr/>
          </p:nvCxnSpPr>
          <p:spPr>
            <a:xfrm flipH="1" flipV="1">
              <a:off x="2681610" y="1431412"/>
              <a:ext cx="3138" cy="233392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Oval 10"/>
            <p:cNvSpPr>
              <a:spLocks noChangeArrowheads="1"/>
            </p:cNvSpPr>
            <p:nvPr/>
          </p:nvSpPr>
          <p:spPr bwMode="auto">
            <a:xfrm>
              <a:off x="2381868" y="889330"/>
              <a:ext cx="527475" cy="526920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07" name="그룹 206"/>
            <p:cNvGrpSpPr/>
            <p:nvPr/>
          </p:nvGrpSpPr>
          <p:grpSpPr>
            <a:xfrm>
              <a:off x="2518662" y="1062220"/>
              <a:ext cx="257061" cy="230353"/>
              <a:chOff x="12649200" y="2406650"/>
              <a:chExt cx="733425" cy="657225"/>
            </a:xfrm>
          </p:grpSpPr>
          <p:sp>
            <p:nvSpPr>
              <p:cNvPr id="208" name="Freeform 17"/>
              <p:cNvSpPr>
                <a:spLocks noEditPoints="1"/>
              </p:cNvSpPr>
              <p:nvPr/>
            </p:nvSpPr>
            <p:spPr bwMode="auto">
              <a:xfrm>
                <a:off x="12649200" y="2406650"/>
                <a:ext cx="733425" cy="552450"/>
              </a:xfrm>
              <a:custGeom>
                <a:avLst/>
                <a:gdLst>
                  <a:gd name="T0" fmla="*/ 183 w 195"/>
                  <a:gd name="T1" fmla="*/ 0 h 147"/>
                  <a:gd name="T2" fmla="*/ 12 w 195"/>
                  <a:gd name="T3" fmla="*/ 0 h 147"/>
                  <a:gd name="T4" fmla="*/ 0 w 195"/>
                  <a:gd name="T5" fmla="*/ 12 h 147"/>
                  <a:gd name="T6" fmla="*/ 0 w 195"/>
                  <a:gd name="T7" fmla="*/ 135 h 147"/>
                  <a:gd name="T8" fmla="*/ 12 w 195"/>
                  <a:gd name="T9" fmla="*/ 147 h 147"/>
                  <a:gd name="T10" fmla="*/ 183 w 195"/>
                  <a:gd name="T11" fmla="*/ 147 h 147"/>
                  <a:gd name="T12" fmla="*/ 195 w 195"/>
                  <a:gd name="T13" fmla="*/ 135 h 147"/>
                  <a:gd name="T14" fmla="*/ 195 w 195"/>
                  <a:gd name="T15" fmla="*/ 12 h 147"/>
                  <a:gd name="T16" fmla="*/ 183 w 195"/>
                  <a:gd name="T17" fmla="*/ 0 h 147"/>
                  <a:gd name="T18" fmla="*/ 184 w 195"/>
                  <a:gd name="T19" fmla="*/ 130 h 147"/>
                  <a:gd name="T20" fmla="*/ 11 w 195"/>
                  <a:gd name="T21" fmla="*/ 130 h 147"/>
                  <a:gd name="T22" fmla="*/ 11 w 195"/>
                  <a:gd name="T23" fmla="*/ 12 h 147"/>
                  <a:gd name="T24" fmla="*/ 184 w 195"/>
                  <a:gd name="T25" fmla="*/ 12 h 147"/>
                  <a:gd name="T26" fmla="*/ 184 w 195"/>
                  <a:gd name="T27" fmla="*/ 13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147">
                    <a:moveTo>
                      <a:pt x="183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1"/>
                      <a:pt x="5" y="147"/>
                      <a:pt x="12" y="147"/>
                    </a:cubicBezTo>
                    <a:cubicBezTo>
                      <a:pt x="183" y="147"/>
                      <a:pt x="183" y="147"/>
                      <a:pt x="183" y="147"/>
                    </a:cubicBezTo>
                    <a:cubicBezTo>
                      <a:pt x="190" y="147"/>
                      <a:pt x="195" y="141"/>
                      <a:pt x="195" y="135"/>
                    </a:cubicBezTo>
                    <a:cubicBezTo>
                      <a:pt x="195" y="12"/>
                      <a:pt x="195" y="12"/>
                      <a:pt x="195" y="12"/>
                    </a:cubicBezTo>
                    <a:cubicBezTo>
                      <a:pt x="195" y="5"/>
                      <a:pt x="190" y="0"/>
                      <a:pt x="183" y="0"/>
                    </a:cubicBezTo>
                    <a:close/>
                    <a:moveTo>
                      <a:pt x="184" y="130"/>
                    </a:moveTo>
                    <a:cubicBezTo>
                      <a:pt x="11" y="130"/>
                      <a:pt x="11" y="130"/>
                      <a:pt x="11" y="130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84" y="12"/>
                      <a:pt x="184" y="12"/>
                      <a:pt x="184" y="12"/>
                    </a:cubicBezTo>
                    <a:lnTo>
                      <a:pt x="184" y="1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" name="Freeform 18"/>
              <p:cNvSpPr>
                <a:spLocks/>
              </p:cNvSpPr>
              <p:nvPr/>
            </p:nvSpPr>
            <p:spPr bwMode="auto">
              <a:xfrm>
                <a:off x="12849225" y="2978150"/>
                <a:ext cx="334963" cy="85725"/>
              </a:xfrm>
              <a:custGeom>
                <a:avLst/>
                <a:gdLst>
                  <a:gd name="T0" fmla="*/ 52 w 211"/>
                  <a:gd name="T1" fmla="*/ 0 h 54"/>
                  <a:gd name="T2" fmla="*/ 0 w 211"/>
                  <a:gd name="T3" fmla="*/ 54 h 54"/>
                  <a:gd name="T4" fmla="*/ 211 w 211"/>
                  <a:gd name="T5" fmla="*/ 54 h 54"/>
                  <a:gd name="T6" fmla="*/ 158 w 211"/>
                  <a:gd name="T7" fmla="*/ 0 h 54"/>
                  <a:gd name="T8" fmla="*/ 52 w 211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54">
                    <a:moveTo>
                      <a:pt x="52" y="0"/>
                    </a:moveTo>
                    <a:lnTo>
                      <a:pt x="0" y="54"/>
                    </a:lnTo>
                    <a:lnTo>
                      <a:pt x="211" y="54"/>
                    </a:lnTo>
                    <a:lnTo>
                      <a:pt x="158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3813457" y="889330"/>
              <a:ext cx="527475" cy="775474"/>
              <a:chOff x="2381868" y="889330"/>
              <a:chExt cx="527475" cy="775474"/>
            </a:xfrm>
          </p:grpSpPr>
          <p:cxnSp>
            <p:nvCxnSpPr>
              <p:cNvPr id="211" name="직선 화살표 연결선 210"/>
              <p:cNvCxnSpPr/>
              <p:nvPr/>
            </p:nvCxnSpPr>
            <p:spPr>
              <a:xfrm>
                <a:off x="2561533" y="1418985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화살표 연결선 211"/>
              <p:cNvCxnSpPr/>
              <p:nvPr/>
            </p:nvCxnSpPr>
            <p:spPr>
              <a:xfrm flipH="1" flipV="1">
                <a:off x="2681610" y="1431412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Oval 10"/>
              <p:cNvSpPr>
                <a:spLocks noChangeArrowheads="1"/>
              </p:cNvSpPr>
              <p:nvPr/>
            </p:nvSpPr>
            <p:spPr bwMode="auto">
              <a:xfrm>
                <a:off x="2381868" y="889330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14" name="그룹 213"/>
              <p:cNvGrpSpPr/>
              <p:nvPr/>
            </p:nvGrpSpPr>
            <p:grpSpPr>
              <a:xfrm>
                <a:off x="2518662" y="1062220"/>
                <a:ext cx="257061" cy="230353"/>
                <a:chOff x="12649200" y="2406650"/>
                <a:chExt cx="733425" cy="657225"/>
              </a:xfrm>
            </p:grpSpPr>
            <p:sp>
              <p:nvSpPr>
                <p:cNvPr id="215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6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7" name="그룹 216"/>
            <p:cNvGrpSpPr/>
            <p:nvPr/>
          </p:nvGrpSpPr>
          <p:grpSpPr>
            <a:xfrm>
              <a:off x="5205028" y="889330"/>
              <a:ext cx="527475" cy="775474"/>
              <a:chOff x="2381868" y="889330"/>
              <a:chExt cx="527475" cy="775474"/>
            </a:xfrm>
          </p:grpSpPr>
          <p:cxnSp>
            <p:nvCxnSpPr>
              <p:cNvPr id="218" name="직선 화살표 연결선 217"/>
              <p:cNvCxnSpPr/>
              <p:nvPr/>
            </p:nvCxnSpPr>
            <p:spPr>
              <a:xfrm>
                <a:off x="2561533" y="1418985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화살표 연결선 218"/>
              <p:cNvCxnSpPr/>
              <p:nvPr/>
            </p:nvCxnSpPr>
            <p:spPr>
              <a:xfrm flipH="1" flipV="1">
                <a:off x="2681610" y="1431412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10"/>
              <p:cNvSpPr>
                <a:spLocks noChangeArrowheads="1"/>
              </p:cNvSpPr>
              <p:nvPr/>
            </p:nvSpPr>
            <p:spPr bwMode="auto">
              <a:xfrm>
                <a:off x="2381868" y="889330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21" name="그룹 220"/>
              <p:cNvGrpSpPr/>
              <p:nvPr/>
            </p:nvGrpSpPr>
            <p:grpSpPr>
              <a:xfrm>
                <a:off x="2518662" y="1062220"/>
                <a:ext cx="257061" cy="230353"/>
                <a:chOff x="12649200" y="2406650"/>
                <a:chExt cx="733425" cy="657225"/>
              </a:xfrm>
            </p:grpSpPr>
            <p:sp>
              <p:nvSpPr>
                <p:cNvPr id="222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3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24" name="그룹 223"/>
            <p:cNvGrpSpPr/>
            <p:nvPr/>
          </p:nvGrpSpPr>
          <p:grpSpPr>
            <a:xfrm>
              <a:off x="6837793" y="889330"/>
              <a:ext cx="527475" cy="775474"/>
              <a:chOff x="2381868" y="889330"/>
              <a:chExt cx="527475" cy="775474"/>
            </a:xfrm>
          </p:grpSpPr>
          <p:cxnSp>
            <p:nvCxnSpPr>
              <p:cNvPr id="225" name="직선 화살표 연결선 224"/>
              <p:cNvCxnSpPr/>
              <p:nvPr/>
            </p:nvCxnSpPr>
            <p:spPr>
              <a:xfrm>
                <a:off x="2561533" y="1418985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화살표 연결선 225"/>
              <p:cNvCxnSpPr/>
              <p:nvPr/>
            </p:nvCxnSpPr>
            <p:spPr>
              <a:xfrm flipH="1" flipV="1">
                <a:off x="2681610" y="1431412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Oval 10"/>
              <p:cNvSpPr>
                <a:spLocks noChangeArrowheads="1"/>
              </p:cNvSpPr>
              <p:nvPr/>
            </p:nvSpPr>
            <p:spPr bwMode="auto">
              <a:xfrm>
                <a:off x="2381868" y="889330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28" name="그룹 227"/>
              <p:cNvGrpSpPr/>
              <p:nvPr/>
            </p:nvGrpSpPr>
            <p:grpSpPr>
              <a:xfrm>
                <a:off x="2518662" y="1062220"/>
                <a:ext cx="257061" cy="230353"/>
                <a:chOff x="12649200" y="2406650"/>
                <a:chExt cx="733425" cy="657225"/>
              </a:xfrm>
            </p:grpSpPr>
            <p:sp>
              <p:nvSpPr>
                <p:cNvPr id="229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0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31" name="그룹 230"/>
            <p:cNvGrpSpPr/>
            <p:nvPr/>
          </p:nvGrpSpPr>
          <p:grpSpPr>
            <a:xfrm>
              <a:off x="2360712" y="2168860"/>
              <a:ext cx="527475" cy="792088"/>
              <a:chOff x="2360712" y="2168860"/>
              <a:chExt cx="527475" cy="792088"/>
            </a:xfrm>
          </p:grpSpPr>
          <p:cxnSp>
            <p:nvCxnSpPr>
              <p:cNvPr id="232" name="직선 화살표 연결선 231"/>
              <p:cNvCxnSpPr/>
              <p:nvPr/>
            </p:nvCxnSpPr>
            <p:spPr>
              <a:xfrm>
                <a:off x="2561533" y="2168860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화살표 연결선 232"/>
              <p:cNvCxnSpPr/>
              <p:nvPr/>
            </p:nvCxnSpPr>
            <p:spPr>
              <a:xfrm flipH="1" flipV="1">
                <a:off x="2681610" y="2181287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Oval 10"/>
              <p:cNvSpPr>
                <a:spLocks noChangeArrowheads="1"/>
              </p:cNvSpPr>
              <p:nvPr/>
            </p:nvSpPr>
            <p:spPr bwMode="auto">
              <a:xfrm>
                <a:off x="2360712" y="2434028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35" name="그룹 234"/>
              <p:cNvGrpSpPr/>
              <p:nvPr/>
            </p:nvGrpSpPr>
            <p:grpSpPr>
              <a:xfrm>
                <a:off x="2497506" y="2606918"/>
                <a:ext cx="257061" cy="230353"/>
                <a:chOff x="12649200" y="2406650"/>
                <a:chExt cx="733425" cy="657225"/>
              </a:xfrm>
            </p:grpSpPr>
            <p:sp>
              <p:nvSpPr>
                <p:cNvPr id="236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7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38" name="그룹 237"/>
            <p:cNvGrpSpPr/>
            <p:nvPr/>
          </p:nvGrpSpPr>
          <p:grpSpPr>
            <a:xfrm>
              <a:off x="3777453" y="2168860"/>
              <a:ext cx="527475" cy="792088"/>
              <a:chOff x="2360712" y="2168860"/>
              <a:chExt cx="527475" cy="792088"/>
            </a:xfrm>
          </p:grpSpPr>
          <p:cxnSp>
            <p:nvCxnSpPr>
              <p:cNvPr id="239" name="직선 화살표 연결선 238"/>
              <p:cNvCxnSpPr/>
              <p:nvPr/>
            </p:nvCxnSpPr>
            <p:spPr>
              <a:xfrm>
                <a:off x="2561533" y="2168860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화살표 연결선 239"/>
              <p:cNvCxnSpPr/>
              <p:nvPr/>
            </p:nvCxnSpPr>
            <p:spPr>
              <a:xfrm flipH="1" flipV="1">
                <a:off x="2681610" y="2181287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Oval 10"/>
              <p:cNvSpPr>
                <a:spLocks noChangeArrowheads="1"/>
              </p:cNvSpPr>
              <p:nvPr/>
            </p:nvSpPr>
            <p:spPr bwMode="auto">
              <a:xfrm>
                <a:off x="2360712" y="2434028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42" name="그룹 241"/>
              <p:cNvGrpSpPr/>
              <p:nvPr/>
            </p:nvGrpSpPr>
            <p:grpSpPr>
              <a:xfrm>
                <a:off x="2497506" y="2606918"/>
                <a:ext cx="257061" cy="230353"/>
                <a:chOff x="12649200" y="2406650"/>
                <a:chExt cx="733425" cy="657225"/>
              </a:xfrm>
            </p:grpSpPr>
            <p:sp>
              <p:nvSpPr>
                <p:cNvPr id="243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4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45" name="그룹 244"/>
            <p:cNvGrpSpPr/>
            <p:nvPr/>
          </p:nvGrpSpPr>
          <p:grpSpPr>
            <a:xfrm>
              <a:off x="5181609" y="2168860"/>
              <a:ext cx="527475" cy="792088"/>
              <a:chOff x="2360712" y="2168860"/>
              <a:chExt cx="527475" cy="792088"/>
            </a:xfrm>
          </p:grpSpPr>
          <p:cxnSp>
            <p:nvCxnSpPr>
              <p:cNvPr id="246" name="직선 화살표 연결선 245"/>
              <p:cNvCxnSpPr/>
              <p:nvPr/>
            </p:nvCxnSpPr>
            <p:spPr>
              <a:xfrm>
                <a:off x="2561533" y="2168860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화살표 연결선 246"/>
              <p:cNvCxnSpPr/>
              <p:nvPr/>
            </p:nvCxnSpPr>
            <p:spPr>
              <a:xfrm flipH="1" flipV="1">
                <a:off x="2681610" y="2181287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Oval 10"/>
              <p:cNvSpPr>
                <a:spLocks noChangeArrowheads="1"/>
              </p:cNvSpPr>
              <p:nvPr/>
            </p:nvSpPr>
            <p:spPr bwMode="auto">
              <a:xfrm>
                <a:off x="2360712" y="2434028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49" name="그룹 248"/>
              <p:cNvGrpSpPr/>
              <p:nvPr/>
            </p:nvGrpSpPr>
            <p:grpSpPr>
              <a:xfrm>
                <a:off x="2497506" y="2606918"/>
                <a:ext cx="257061" cy="230353"/>
                <a:chOff x="12649200" y="2406650"/>
                <a:chExt cx="733425" cy="657225"/>
              </a:xfrm>
            </p:grpSpPr>
            <p:sp>
              <p:nvSpPr>
                <p:cNvPr id="250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1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52" name="그룹 251"/>
            <p:cNvGrpSpPr/>
            <p:nvPr/>
          </p:nvGrpSpPr>
          <p:grpSpPr>
            <a:xfrm>
              <a:off x="6801789" y="2168860"/>
              <a:ext cx="527475" cy="792088"/>
              <a:chOff x="2360712" y="2168860"/>
              <a:chExt cx="527475" cy="792088"/>
            </a:xfrm>
          </p:grpSpPr>
          <p:cxnSp>
            <p:nvCxnSpPr>
              <p:cNvPr id="253" name="직선 화살표 연결선 252"/>
              <p:cNvCxnSpPr/>
              <p:nvPr/>
            </p:nvCxnSpPr>
            <p:spPr>
              <a:xfrm>
                <a:off x="2561533" y="2168860"/>
                <a:ext cx="0" cy="23960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화살표 연결선 253"/>
              <p:cNvCxnSpPr/>
              <p:nvPr/>
            </p:nvCxnSpPr>
            <p:spPr>
              <a:xfrm flipH="1" flipV="1">
                <a:off x="2681610" y="2181287"/>
                <a:ext cx="3138" cy="23339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Oval 10"/>
              <p:cNvSpPr>
                <a:spLocks noChangeArrowheads="1"/>
              </p:cNvSpPr>
              <p:nvPr/>
            </p:nvSpPr>
            <p:spPr bwMode="auto">
              <a:xfrm>
                <a:off x="2360712" y="2434028"/>
                <a:ext cx="527475" cy="52692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56" name="그룹 255"/>
              <p:cNvGrpSpPr/>
              <p:nvPr/>
            </p:nvGrpSpPr>
            <p:grpSpPr>
              <a:xfrm>
                <a:off x="2497506" y="2606918"/>
                <a:ext cx="257061" cy="230353"/>
                <a:chOff x="12649200" y="2406650"/>
                <a:chExt cx="733425" cy="657225"/>
              </a:xfrm>
            </p:grpSpPr>
            <p:sp>
              <p:nvSpPr>
                <p:cNvPr id="257" name="Freeform 17"/>
                <p:cNvSpPr>
                  <a:spLocks noEditPoints="1"/>
                </p:cNvSpPr>
                <p:nvPr/>
              </p:nvSpPr>
              <p:spPr bwMode="auto">
                <a:xfrm>
                  <a:off x="12649200" y="2406650"/>
                  <a:ext cx="733425" cy="552450"/>
                </a:xfrm>
                <a:custGeom>
                  <a:avLst/>
                  <a:gdLst>
                    <a:gd name="T0" fmla="*/ 183 w 195"/>
                    <a:gd name="T1" fmla="*/ 0 h 147"/>
                    <a:gd name="T2" fmla="*/ 12 w 195"/>
                    <a:gd name="T3" fmla="*/ 0 h 147"/>
                    <a:gd name="T4" fmla="*/ 0 w 195"/>
                    <a:gd name="T5" fmla="*/ 12 h 147"/>
                    <a:gd name="T6" fmla="*/ 0 w 195"/>
                    <a:gd name="T7" fmla="*/ 135 h 147"/>
                    <a:gd name="T8" fmla="*/ 12 w 195"/>
                    <a:gd name="T9" fmla="*/ 147 h 147"/>
                    <a:gd name="T10" fmla="*/ 183 w 195"/>
                    <a:gd name="T11" fmla="*/ 147 h 147"/>
                    <a:gd name="T12" fmla="*/ 195 w 195"/>
                    <a:gd name="T13" fmla="*/ 135 h 147"/>
                    <a:gd name="T14" fmla="*/ 195 w 195"/>
                    <a:gd name="T15" fmla="*/ 12 h 147"/>
                    <a:gd name="T16" fmla="*/ 183 w 195"/>
                    <a:gd name="T17" fmla="*/ 0 h 147"/>
                    <a:gd name="T18" fmla="*/ 184 w 195"/>
                    <a:gd name="T19" fmla="*/ 130 h 147"/>
                    <a:gd name="T20" fmla="*/ 11 w 195"/>
                    <a:gd name="T21" fmla="*/ 130 h 147"/>
                    <a:gd name="T22" fmla="*/ 11 w 195"/>
                    <a:gd name="T23" fmla="*/ 12 h 147"/>
                    <a:gd name="T24" fmla="*/ 184 w 195"/>
                    <a:gd name="T25" fmla="*/ 12 h 147"/>
                    <a:gd name="T26" fmla="*/ 184 w 195"/>
                    <a:gd name="T27" fmla="*/ 13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" h="147">
                      <a:moveTo>
                        <a:pt x="183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1"/>
                        <a:pt x="5" y="147"/>
                        <a:pt x="12" y="147"/>
                      </a:cubicBezTo>
                      <a:cubicBezTo>
                        <a:pt x="183" y="147"/>
                        <a:pt x="183" y="147"/>
                        <a:pt x="183" y="147"/>
                      </a:cubicBezTo>
                      <a:cubicBezTo>
                        <a:pt x="190" y="147"/>
                        <a:pt x="195" y="141"/>
                        <a:pt x="195" y="135"/>
                      </a:cubicBezTo>
                      <a:cubicBezTo>
                        <a:pt x="195" y="12"/>
                        <a:pt x="195" y="12"/>
                        <a:pt x="195" y="12"/>
                      </a:cubicBezTo>
                      <a:cubicBezTo>
                        <a:pt x="195" y="5"/>
                        <a:pt x="190" y="0"/>
                        <a:pt x="183" y="0"/>
                      </a:cubicBezTo>
                      <a:close/>
                      <a:moveTo>
                        <a:pt x="184" y="130"/>
                      </a:moveTo>
                      <a:cubicBezTo>
                        <a:pt x="11" y="130"/>
                        <a:pt x="11" y="130"/>
                        <a:pt x="11" y="130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84" y="12"/>
                        <a:pt x="184" y="12"/>
                        <a:pt x="184" y="12"/>
                      </a:cubicBezTo>
                      <a:lnTo>
                        <a:pt x="184" y="1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8" name="Freeform 18"/>
                <p:cNvSpPr>
                  <a:spLocks/>
                </p:cNvSpPr>
                <p:nvPr/>
              </p:nvSpPr>
              <p:spPr bwMode="auto">
                <a:xfrm>
                  <a:off x="12849225" y="2978150"/>
                  <a:ext cx="334963" cy="85725"/>
                </a:xfrm>
                <a:custGeom>
                  <a:avLst/>
                  <a:gdLst>
                    <a:gd name="T0" fmla="*/ 52 w 211"/>
                    <a:gd name="T1" fmla="*/ 0 h 54"/>
                    <a:gd name="T2" fmla="*/ 0 w 211"/>
                    <a:gd name="T3" fmla="*/ 54 h 54"/>
                    <a:gd name="T4" fmla="*/ 211 w 211"/>
                    <a:gd name="T5" fmla="*/ 54 h 54"/>
                    <a:gd name="T6" fmla="*/ 158 w 211"/>
                    <a:gd name="T7" fmla="*/ 0 h 54"/>
                    <a:gd name="T8" fmla="*/ 52 w 211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54">
                      <a:moveTo>
                        <a:pt x="52" y="0"/>
                      </a:moveTo>
                      <a:lnTo>
                        <a:pt x="0" y="54"/>
                      </a:lnTo>
                      <a:lnTo>
                        <a:pt x="211" y="54"/>
                      </a:lnTo>
                      <a:lnTo>
                        <a:pt x="158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259" name="직선 연결선[R] 258"/>
            <p:cNvCxnSpPr/>
            <p:nvPr/>
          </p:nvCxnSpPr>
          <p:spPr>
            <a:xfrm>
              <a:off x="1583043" y="3314679"/>
              <a:ext cx="6574313" cy="630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1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[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백업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]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1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Spring Cloud vs. Service Mesh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8" y="2528887"/>
            <a:ext cx="4470400" cy="2857500"/>
          </a:xfrm>
          <a:prstGeom prst="rect">
            <a:avLst/>
          </a:prstGeom>
        </p:spPr>
      </p:pic>
      <p:pic>
        <p:nvPicPr>
          <p:cNvPr id="2052" name="Picture 4" descr="stio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7" y="1585754"/>
            <a:ext cx="46672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 image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77" y="3786029"/>
            <a:ext cx="1855536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[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백업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]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90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Spring Cloud vs. Service Mesh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[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백업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]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006756"/>
              </p:ext>
            </p:extLst>
          </p:nvPr>
        </p:nvGraphicFramePr>
        <p:xfrm>
          <a:off x="560679" y="1585754"/>
          <a:ext cx="11080691" cy="458417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62997"/>
                <a:gridCol w="4681287"/>
                <a:gridCol w="4936407"/>
              </a:tblGrid>
              <a:tr h="49409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>
                    <a:solidFill>
                      <a:srgbClr val="D971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Spring Cloud</a:t>
                      </a:r>
                      <a:endParaRPr lang="ko-KR" altLang="en-US" sz="18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>
                    <a:solidFill>
                      <a:srgbClr val="D971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Service Mesh</a:t>
                      </a:r>
                      <a:endParaRPr lang="ko-KR" altLang="en-US" sz="18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>
                    <a:solidFill>
                      <a:srgbClr val="D9718C"/>
                    </a:solidFill>
                  </a:tcPr>
                </a:tc>
              </a:tr>
              <a:tr h="1663126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장점</a:t>
                      </a:r>
                      <a:endParaRPr lang="ko-KR" altLang="en-US" sz="1400" b="1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레퍼런스가 많음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보다 안정적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기본적인 설정만으로 동작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세부적인 설정</a:t>
                      </a:r>
                      <a:r>
                        <a:rPr lang="ko-KR" altLang="en-US" sz="1400" baseline="0" dirty="0" smtClean="0"/>
                        <a:t> 가능</a:t>
                      </a:r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400" dirty="0" smtClean="0"/>
                        <a:t>Polyglot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프로그래밍이 가능 </a:t>
                      </a: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baseline="0" dirty="0" smtClean="0"/>
                        <a:t>언어 종속성 없음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높은 이식성</a:t>
                      </a: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kern="1200" dirty="0" smtClean="0">
                          <a:effectLst/>
                        </a:rPr>
                        <a:t>코드</a:t>
                      </a:r>
                      <a:r>
                        <a:rPr lang="en-US" altLang="ko-KR" sz="1400" kern="1200" dirty="0" smtClean="0">
                          <a:effectLst/>
                        </a:rPr>
                        <a:t>,</a:t>
                      </a:r>
                      <a:r>
                        <a:rPr lang="ko-KR" altLang="en-US" sz="1400" kern="1200" dirty="0" smtClean="0">
                          <a:effectLst/>
                        </a:rPr>
                        <a:t> 플랫폼 종속성 없음</a:t>
                      </a:r>
                      <a:r>
                        <a:rPr lang="en-US" altLang="ko-KR" sz="1400" kern="1200" dirty="0" smtClean="0">
                          <a:effectLst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400" kern="1200" baseline="0" dirty="0" smtClean="0">
                          <a:effectLst/>
                        </a:rPr>
                        <a:t>Mesh </a:t>
                      </a:r>
                      <a:r>
                        <a:rPr lang="ko-KR" altLang="en-US" sz="1400" kern="1200" baseline="0" dirty="0" smtClean="0">
                          <a:effectLst/>
                        </a:rPr>
                        <a:t>설정 변경이 자유로움</a:t>
                      </a:r>
                      <a:endParaRPr lang="en-US" altLang="ko-KR" sz="1400" kern="1200" baseline="0" dirty="0" smtClean="0">
                        <a:effectLst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baseline="0" dirty="0" smtClean="0"/>
                        <a:t>런타임 복잡성에 대한 이슈를 해결</a:t>
                      </a:r>
                      <a:endParaRPr lang="en-US" altLang="ko-KR" sz="14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400" dirty="0" smtClean="0"/>
                        <a:t>Spring</a:t>
                      </a:r>
                      <a:r>
                        <a:rPr lang="en-US" altLang="ko-KR" sz="1400" baseline="0" dirty="0" smtClean="0"/>
                        <a:t> Cloud</a:t>
                      </a:r>
                      <a:r>
                        <a:rPr lang="ko-KR" altLang="en-US" sz="1400" dirty="0" smtClean="0"/>
                        <a:t>에 비해 보다 많은 기능을 지원 </a:t>
                      </a:r>
                      <a:r>
                        <a:rPr lang="en-US" altLang="ko-KR" sz="1400" kern="1200" dirty="0" smtClean="0">
                          <a:effectLst/>
                        </a:rPr>
                        <a:t>(</a:t>
                      </a:r>
                      <a:r>
                        <a:rPr lang="ko-KR" altLang="en-US" sz="1400" kern="1200" dirty="0" smtClean="0">
                          <a:effectLst/>
                        </a:rPr>
                        <a:t>가중치 기반 라우팅</a:t>
                      </a:r>
                      <a:r>
                        <a:rPr lang="en-US" altLang="ko-KR" sz="1400" kern="1200" dirty="0" smtClean="0">
                          <a:effectLst/>
                        </a:rPr>
                        <a:t>, TLS, Mirroring, Fault Injection</a:t>
                      </a:r>
                      <a:r>
                        <a:rPr lang="ko-KR" altLang="en-US" sz="1400" kern="1200" dirty="0" smtClean="0">
                          <a:effectLst/>
                        </a:rPr>
                        <a:t>등</a:t>
                      </a:r>
                      <a:r>
                        <a:rPr lang="en-US" altLang="ko-KR" sz="1400" kern="1200" dirty="0" smtClean="0">
                          <a:effectLst/>
                        </a:rPr>
                        <a:t>)</a:t>
                      </a:r>
                    </a:p>
                  </a:txBody>
                  <a:tcPr/>
                </a:tc>
              </a:tr>
              <a:tr h="73280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단점</a:t>
                      </a:r>
                      <a:endParaRPr lang="ko-KR" altLang="en-US" sz="1400" b="1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언어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 코드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 런타임에 종속성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라이브러리도 업데이트</a:t>
                      </a:r>
                      <a:r>
                        <a:rPr lang="ko-KR" altLang="en-US" sz="1400" baseline="0" dirty="0" smtClean="0"/>
                        <a:t> 및 관리가 필요함</a:t>
                      </a:r>
                      <a:endParaRPr lang="en-US" altLang="ko-KR" sz="14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시스템의 런타임 인스턴스 수가 증가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새로운 기술로 레퍼런스가 많지 않음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16941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  <a:p>
                      <a:pPr latinLnBrk="1"/>
                      <a:endParaRPr lang="en-US" altLang="ko-KR" sz="1400" dirty="0" smtClean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  <a:p>
                      <a:pPr latinLnBrk="1"/>
                      <a:endParaRPr lang="en-US" altLang="ko-KR" sz="1400" dirty="0" smtClean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  <a:p>
                      <a:pPr latinLnBrk="1"/>
                      <a:endParaRPr lang="en-US" altLang="ko-KR" sz="1400" dirty="0" smtClean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  <a:p>
                      <a:pPr latinLnBrk="1"/>
                      <a:endParaRPr lang="en-US" altLang="ko-KR" sz="1400" dirty="0" smtClean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  <a:p>
                      <a:pPr latinLnBrk="1"/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7879742" y="4606213"/>
            <a:ext cx="2150082" cy="1451688"/>
            <a:chOff x="2421918" y="1750988"/>
            <a:chExt cx="5901382" cy="4165880"/>
          </a:xfrm>
        </p:grpSpPr>
        <p:pic>
          <p:nvPicPr>
            <p:cNvPr id="15" name="Picture 4" descr="´ë ¨ ì´ë¯¸ì§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367" y="3973768"/>
              <a:ext cx="210444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5454" y="3833927"/>
              <a:ext cx="3237846" cy="67954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1918" y="1750988"/>
              <a:ext cx="2311046" cy="2289175"/>
            </a:xfrm>
            <a:prstGeom prst="rect">
              <a:avLst/>
            </a:prstGeom>
          </p:spPr>
        </p:pic>
        <p:pic>
          <p:nvPicPr>
            <p:cNvPr id="18" name="Picture 24" descr="sti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331" y="1957222"/>
              <a:ext cx="3576540" cy="1876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2491448" y="4623552"/>
            <a:ext cx="2753118" cy="1520077"/>
            <a:chOff x="2333232" y="2671762"/>
            <a:chExt cx="3431381" cy="200183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3605" y="3403451"/>
              <a:ext cx="1136471" cy="663577"/>
            </a:xfrm>
            <a:prstGeom prst="rect">
              <a:avLst/>
            </a:prstGeom>
          </p:spPr>
        </p:pic>
        <p:pic>
          <p:nvPicPr>
            <p:cNvPr id="22" name="Picture 2" descr="pring cloud netflix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450" y="2730500"/>
              <a:ext cx="192405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00513" y="2671762"/>
              <a:ext cx="1664100" cy="67295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486574" y="2902761"/>
              <a:ext cx="1055681" cy="344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rgbClr val="FF0000"/>
                  </a:solidFill>
                  <a:latin typeface="Noto Sans" charset="0"/>
                  <a:ea typeface="Noto Sans" charset="0"/>
                  <a:cs typeface="Noto Sans" charset="0"/>
                </a:rPr>
                <a:t>Eureka</a:t>
              </a:r>
              <a:endParaRPr kumimoji="1" lang="ko-KR" altLang="en-US" sz="1100" i="1" dirty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33232" y="3283429"/>
              <a:ext cx="945751" cy="344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err="1" smtClean="0">
                  <a:solidFill>
                    <a:srgbClr val="FF0000"/>
                  </a:solidFill>
                  <a:latin typeface="Noto Sans" charset="0"/>
                  <a:ea typeface="Noto Sans" charset="0"/>
                  <a:cs typeface="Noto Sans" charset="0"/>
                </a:rPr>
                <a:t>Zuul</a:t>
              </a:r>
              <a:endParaRPr kumimoji="1" lang="ko-KR" altLang="en-US" sz="1100" i="1" dirty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86944" y="2712428"/>
              <a:ext cx="1029879" cy="344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rgbClr val="FF0000"/>
                  </a:solidFill>
                  <a:latin typeface="Noto Sans" charset="0"/>
                  <a:ea typeface="Noto Sans" charset="0"/>
                  <a:cs typeface="Noto Sans" charset="0"/>
                </a:rPr>
                <a:t>Ribbon</a:t>
              </a:r>
              <a:endParaRPr kumimoji="1" lang="ko-KR" altLang="en-US" sz="1100" i="1" dirty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64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/>
          </p:cNvSpPr>
          <p:nvPr/>
        </p:nvSpPr>
        <p:spPr bwMode="auto">
          <a:xfrm rot="10800000">
            <a:off x="3473317" y="2866679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10800000">
            <a:off x="3437718" y="1832539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 </a:t>
            </a:r>
            <a:r>
              <a:rPr lang="ko-KR" altLang="en-US" dirty="0" smtClean="0"/>
              <a:t>구현체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Istio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602911" y="1826984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552112" y="2115016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8214" y="2053880"/>
            <a:ext cx="363022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아키텍처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및 기능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6399" y="310839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2817" y="3060117"/>
            <a:ext cx="50421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(1):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Weight Based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Routing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2602910" y="282036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3358286" y="4830156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2588622" y="482572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2537823" y="511375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4241" y="5065477"/>
            <a:ext cx="50421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(3):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Distributed Tracing - Jaeger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 rot="10800000">
            <a:off x="3372575" y="3826908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52112" y="411050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4678" y="4044330"/>
            <a:ext cx="680131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): Fault Injection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3" name="Freeform 765"/>
          <p:cNvSpPr>
            <a:spLocks noEditPoints="1"/>
          </p:cNvSpPr>
          <p:nvPr/>
        </p:nvSpPr>
        <p:spPr bwMode="auto">
          <a:xfrm rot="1800000">
            <a:off x="2588623" y="382247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29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600" b="1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는 사이드카 프록시 영역인 </a:t>
            </a: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Data Plane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과 그 프록시를 구성하고 관리하는 </a:t>
            </a: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Control Plane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으로 구성됩니다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en-US" altLang="ko-KR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아키텍처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및 기능</a:t>
            </a: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2057400" y="5358609"/>
            <a:ext cx="8357326" cy="985635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endParaRPr lang="en-US" altLang="ko-KR" dirty="0" smtClean="0"/>
          </a:p>
          <a:p>
            <a:pPr marL="370350" indent="-285750" algn="l">
              <a:buFont typeface="Wingdings" charset="2"/>
              <a:buChar char="ü"/>
            </a:pPr>
            <a:r>
              <a:rPr lang="en-US" altLang="ko-KR" dirty="0" err="1" smtClean="0"/>
              <a:t>Istio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아키텍처</a:t>
            </a:r>
            <a:endParaRPr lang="en-US" altLang="ko-KR" dirty="0" smtClean="0"/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/>
              <a:t>Data Plane + Control Plane 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/>
              <a:t>Data Plane : </a:t>
            </a:r>
            <a:r>
              <a:rPr lang="ko-KR" altLang="en-US" sz="1200" dirty="0" smtClean="0"/>
              <a:t>사이드카로 배치되는 일련의 프록시</a:t>
            </a:r>
            <a:r>
              <a:rPr lang="en-US" altLang="ko-KR" sz="1200" dirty="0" smtClean="0"/>
              <a:t>(Envoy)</a:t>
            </a:r>
            <a:r>
              <a:rPr lang="ko-KR" altLang="en-US" sz="1200" dirty="0" smtClean="0"/>
              <a:t>로 구성</a:t>
            </a:r>
            <a:r>
              <a:rPr lang="en-US" altLang="ko-KR" sz="1200" dirty="0" smtClean="0"/>
              <a:t> 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200" dirty="0" smtClean="0"/>
              <a:t>Control Plane :</a:t>
            </a:r>
            <a:r>
              <a:rPr lang="ko-KR" altLang="en-US" sz="1200" dirty="0" smtClean="0"/>
              <a:t> 프록시를 구성하고 관리하며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원격 측정을 수집하도록 믹서를 구성</a:t>
            </a:r>
            <a:r>
              <a:rPr lang="en-US" altLang="ko-KR" sz="1200" dirty="0" smtClean="0"/>
              <a:t> (Pilot, Mixer, Citadel)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marL="370350" indent="-285750" algn="l">
              <a:buFont typeface="Wingdings" charset="2"/>
              <a:buChar char="§"/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129474" y="5081610"/>
            <a:ext cx="3071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kumimoji="1" lang="en-US" altLang="ko-KR" sz="1200" i="1" dirty="0" err="1" smtClean="0">
                <a:solidFill>
                  <a:schemeClr val="bg2">
                    <a:lumMod val="50000"/>
                  </a:schemeClr>
                </a:solidFill>
              </a:rPr>
              <a:t>Istio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</a:rPr>
              <a:t> Architecture&gt;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71613"/>
            <a:ext cx="8072438" cy="3609997"/>
          </a:xfrm>
          <a:prstGeom prst="rect">
            <a:avLst/>
          </a:prstGeom>
        </p:spPr>
      </p:pic>
      <p:sp>
        <p:nvSpPr>
          <p:cNvPr id="1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38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의 주요 기능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en-US" altLang="ko-KR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아키텍처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및 기능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8638" y="1585754"/>
            <a:ext cx="10998451" cy="4662802"/>
          </a:xfrm>
        </p:spPr>
        <p:txBody>
          <a:bodyPr/>
          <a:lstStyle/>
          <a:p>
            <a:pPr marL="370350" indent="-285750" algn="l">
              <a:buFont typeface="Wingdings" charset="2"/>
              <a:buChar char="ü"/>
            </a:pP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Traffic Management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Dynamic request routing 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weight-based routing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, content-based routing ) 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Discovery and load balancing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Handling failures (circuit breaking, retry, timeout, health check </a:t>
            </a:r>
            <a:r>
              <a:rPr lang="mr-IN" altLang="ko-KR" sz="1800" dirty="0" smtClean="0">
                <a:latin typeface="Noto Sans" charset="0"/>
                <a:ea typeface="Noto Sans" charset="0"/>
                <a:cs typeface="Noto Sans" charset="0"/>
              </a:rPr>
              <a:t>…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Fault injection</a:t>
            </a:r>
            <a:r>
              <a:rPr lang="ko-KR" altLang="en-US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http/</a:t>
            </a:r>
            <a:r>
              <a:rPr lang="en-US" altLang="ko-KR" sz="1800" dirty="0" err="1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tcp</a:t>
            </a: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 error code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, delay)</a:t>
            </a:r>
          </a:p>
          <a:p>
            <a:pPr marL="971550" lvl="1" indent="-285750">
              <a:buFont typeface="Wingdings" charset="2"/>
              <a:buChar char="§"/>
            </a:pP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Policies Enforcement</a:t>
            </a:r>
            <a:r>
              <a:rPr lang="ko-KR" altLang="en-US" sz="1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(traffic limit, access control)</a:t>
            </a:r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Telemetry</a:t>
            </a:r>
            <a:r>
              <a:rPr lang="ko-KR" altLang="en-US" sz="1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sz="1800" dirty="0" smtClean="0">
                <a:solidFill>
                  <a:srgbClr val="FF0000"/>
                </a:solidFill>
                <a:latin typeface="Noto Sans" charset="0"/>
                <a:ea typeface="Noto Sans" charset="0"/>
                <a:cs typeface="Noto Sans" charset="0"/>
              </a:rPr>
              <a:t>jaeger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, </a:t>
            </a:r>
            <a:r>
              <a:rPr lang="en-US" altLang="ko-KR" sz="1800" dirty="0" err="1" smtClean="0">
                <a:latin typeface="Noto Sans" charset="0"/>
                <a:ea typeface="Noto Sans" charset="0"/>
                <a:cs typeface="Noto Sans" charset="0"/>
              </a:rPr>
              <a:t>grafana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8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800" dirty="0" err="1" smtClean="0">
                <a:latin typeface="Noto Sans" charset="0"/>
                <a:ea typeface="Noto Sans" charset="0"/>
                <a:cs typeface="Noto Sans" charset="0"/>
              </a:rPr>
              <a:t>prometheus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, service graph  </a:t>
            </a:r>
            <a:r>
              <a:rPr lang="mr-IN" altLang="ko-KR" sz="1800" dirty="0" smtClean="0">
                <a:latin typeface="Noto Sans" charset="0"/>
                <a:ea typeface="Noto Sans" charset="0"/>
                <a:cs typeface="Noto Sans" charset="0"/>
              </a:rPr>
              <a:t>…</a:t>
            </a: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 )</a:t>
            </a:r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800" dirty="0" smtClean="0">
                <a:latin typeface="Noto Sans" charset="0"/>
                <a:ea typeface="Noto Sans" charset="0"/>
                <a:cs typeface="Noto Sans" charset="0"/>
              </a:rPr>
              <a:t>Security</a:t>
            </a:r>
          </a:p>
          <a:p>
            <a:pPr marL="370350" indent="-285750" algn="l">
              <a:buFont typeface="Wingdings" charset="2"/>
              <a:buChar char="ü"/>
            </a:pPr>
            <a:endParaRPr lang="en-US" altLang="ko-KR" sz="18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ü"/>
            </a:pP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ü"/>
            </a:pP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endParaRPr lang="en-US" altLang="ko-KR" sz="18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93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/>
          </p:cNvSpPr>
          <p:nvPr/>
        </p:nvSpPr>
        <p:spPr bwMode="auto">
          <a:xfrm rot="10800000">
            <a:off x="3497242" y="1852197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10800000">
            <a:off x="3465155" y="2847074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 </a:t>
            </a:r>
            <a:r>
              <a:rPr lang="ko-KR" altLang="en-US" dirty="0" smtClean="0"/>
              <a:t>구현체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Istio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602911" y="1826984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552112" y="2115016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8214" y="2053880"/>
            <a:ext cx="363022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아키텍처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및 기능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6399" y="310839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2817" y="3060117"/>
            <a:ext cx="5042188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(1)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Weight Based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Routing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2602910" y="282036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3358286" y="4830156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2588622" y="482572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2537823" y="511375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4241" y="5065477"/>
            <a:ext cx="50421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(3):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Distributed Tracing - Jaeger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 rot="10800000">
            <a:off x="3372575" y="3826908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52112" y="411050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4678" y="4044330"/>
            <a:ext cx="6801314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 Fault Injection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3" name="Freeform 765"/>
          <p:cNvSpPr>
            <a:spLocks noEditPoints="1"/>
          </p:cNvSpPr>
          <p:nvPr/>
        </p:nvSpPr>
        <p:spPr bwMode="auto">
          <a:xfrm rot="1800000">
            <a:off x="2588623" y="382247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1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트래픽 관리의 핵심 구성요소인 </a:t>
            </a: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Pilot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7170738" y="1585913"/>
            <a:ext cx="4356100" cy="4662487"/>
          </a:xfrm>
        </p:spPr>
        <p:txBody>
          <a:bodyPr/>
          <a:lstStyle/>
          <a:p>
            <a:pPr marL="370350" indent="-285750" algn="l">
              <a:buFont typeface="Wingdings" charset="2"/>
              <a:buChar char="ü"/>
            </a:pPr>
            <a:endParaRPr lang="en-US" altLang="ko-KR" sz="1400" dirty="0"/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Pilot</a:t>
            </a:r>
            <a:endParaRPr lang="en-US" altLang="ko-KR" sz="1600" dirty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err="1"/>
              <a:t>Istio</a:t>
            </a:r>
            <a:r>
              <a:rPr lang="ko-KR" altLang="en-US" sz="1400" dirty="0"/>
              <a:t>의 트래픽 관리에 사용되는 핵심 구성 요소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err="1"/>
              <a:t>Istio</a:t>
            </a:r>
            <a:r>
              <a:rPr lang="en-US" altLang="ko-KR" sz="1400" dirty="0"/>
              <a:t> </a:t>
            </a:r>
            <a:r>
              <a:rPr lang="ko-KR" altLang="en-US" sz="1400" dirty="0"/>
              <a:t>서비스 메시에 배포 된 모든 </a:t>
            </a:r>
            <a:r>
              <a:rPr lang="en-US" altLang="ko-KR" sz="1400" dirty="0"/>
              <a:t>Envoy </a:t>
            </a:r>
            <a:r>
              <a:rPr lang="ko-KR" altLang="en-US" sz="1400" dirty="0"/>
              <a:t>프록시 인스턴스를 관리하고 구성하는 역할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/>
              <a:t>Envoy </a:t>
            </a:r>
            <a:r>
              <a:rPr lang="ko-KR" altLang="en-US" sz="1400" dirty="0"/>
              <a:t>인스턴스의 라이프사이클 </a:t>
            </a:r>
            <a:r>
              <a:rPr lang="ko-KR" altLang="en-US" sz="1400" dirty="0" smtClean="0"/>
              <a:t>관리</a:t>
            </a: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endParaRPr lang="en-US" altLang="ko-KR" sz="1400" dirty="0"/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/>
              <a:t>Envoy (Proxy)</a:t>
            </a:r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/>
              <a:t>모든 서비스에 대한 인바운드 및 아웃바운드 트래픽을 중재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Envoy </a:t>
            </a:r>
            <a:r>
              <a:rPr lang="ko-KR" altLang="en-US" sz="1400" dirty="0" smtClean="0"/>
              <a:t>인스턴스는 </a:t>
            </a:r>
            <a:r>
              <a:rPr lang="en-US" altLang="ko-KR" sz="1400" dirty="0" smtClean="0"/>
              <a:t>Pilot</a:t>
            </a:r>
            <a:r>
              <a:rPr lang="ko-KR" altLang="en-US" sz="1400" dirty="0" smtClean="0"/>
              <a:t>으로부터 가져온 정보를 기반으로 로드밸런싱 정보를 유지 관리함</a:t>
            </a: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다른 인스턴스에 대한 서비스 디스커버리 및  </a:t>
            </a:r>
            <a:r>
              <a:rPr lang="en-US" altLang="ko-KR" sz="1400" dirty="0" smtClean="0"/>
              <a:t>Health check </a:t>
            </a:r>
            <a:r>
              <a:rPr lang="ko-KR" altLang="en-US" sz="1400" dirty="0" smtClean="0"/>
              <a:t>수행</a:t>
            </a: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8" y="1758950"/>
            <a:ext cx="6438900" cy="4025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64596" y="5962036"/>
            <a:ext cx="3071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</a:rPr>
              <a:t>&lt;Pilot Architecture&gt;</a:t>
            </a:r>
            <a:endParaRPr kumimoji="1" lang="ko-KR" altLang="en-US" sz="1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1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Request  Routing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설정을 통해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배포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A/B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테스팅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점진적 배포 등을 수행합니다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7262034" y="1531143"/>
            <a:ext cx="4396566" cy="4772025"/>
          </a:xfrm>
        </p:spPr>
        <p:txBody>
          <a:bodyPr/>
          <a:lstStyle/>
          <a:p>
            <a:pPr marL="370350" indent="-285750" algn="l">
              <a:buFont typeface="Wingdings" charset="2"/>
              <a:buChar char="ü"/>
            </a:pP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Dynamic</a:t>
            </a:r>
            <a:r>
              <a:rPr lang="ko-KR" altLang="en-US" sz="16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Request </a:t>
            </a:r>
            <a:r>
              <a:rPr lang="ko-KR" altLang="en-US" sz="16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b="1" dirty="0" smtClean="0">
                <a:latin typeface="Noto Sans" charset="0"/>
                <a:ea typeface="Noto Sans" charset="0"/>
                <a:cs typeface="Noto Sans" charset="0"/>
              </a:rPr>
              <a:t>Routing </a:t>
            </a:r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기능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buFont typeface="Arial" charset="0"/>
              <a:buChar char="•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가중치 기반 트래픽 분리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buFont typeface="Arial" charset="0"/>
              <a:buChar char="•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컨텐츠 기반 트래픽 분리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485900" lvl="2" indent="-342900">
              <a:buFont typeface="Arial" charset="0"/>
              <a:buChar char="•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헤더값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	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Request URI prefix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장점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buFont typeface="Arial" charset="0"/>
              <a:buChar char="•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여러 조건에 따라 트래픽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분리 가능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buFont typeface="Arial" charset="0"/>
              <a:buChar char="•"/>
            </a:pP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Canary </a:t>
            </a:r>
            <a:r>
              <a:rPr lang="en-US" altLang="ko-KR" sz="1400" dirty="0" err="1"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elaese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, A/B Testing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수행 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028700" lvl="1" indent="-342900">
              <a:buFont typeface="Arial" charset="0"/>
              <a:buChar char="•"/>
            </a:pP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트래픽을 미세하게 관리 가능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485900" lvl="2" indent="-342900">
              <a:buFont typeface="Arial" charset="0"/>
              <a:buChar char="•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예를 들어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K8S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의 경우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1%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로 트래픽을 분리하기 위해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100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개 이상의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가 필요함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485900" lvl="2" indent="-342900">
              <a:buFont typeface="Arial" charset="0"/>
              <a:buChar char="•"/>
            </a:pPr>
            <a:endParaRPr lang="en-US" altLang="ko-KR" sz="16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ü"/>
            </a:pPr>
            <a:r>
              <a:rPr lang="ko-KR" altLang="en-US" sz="1600" b="1" dirty="0" smtClean="0">
                <a:latin typeface="Noto Sans" charset="0"/>
                <a:ea typeface="Noto Sans" charset="0"/>
                <a:cs typeface="Noto Sans" charset="0"/>
              </a:rPr>
              <a:t>라우팅 룰을 설정하는 핵심 개념</a:t>
            </a:r>
            <a:endParaRPr lang="en-US" altLang="ko-KR" sz="1600" b="1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VirtualService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Wingdings" charset="2"/>
              <a:buChar char="§"/>
            </a:pP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DestinationRule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22" y="1531143"/>
            <a:ext cx="6281616" cy="4772025"/>
          </a:xfrm>
          <a:prstGeom prst="rect">
            <a:avLst/>
          </a:prstGeom>
        </p:spPr>
      </p:pic>
      <p:sp>
        <p:nvSpPr>
          <p:cNvPr id="11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68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err="1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는 왜 필요한가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?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구현체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K8S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에서 기본적인 서비스간 호출 방식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94317" y="1440607"/>
            <a:ext cx="11092845" cy="1080146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호출 방식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예시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-&gt; recommendation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)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200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애플리케이션이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서비스를 호출 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서비스의 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label selector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와 로드밸런싱 정책에 따라 호출할 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애플리케이션을 결정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200" dirty="0"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ecommendation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애플리케이션이 호출됨</a:t>
            </a:r>
            <a:endParaRPr lang="en-US" altLang="ko-KR" sz="12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888973" y="3507388"/>
            <a:ext cx="1619002" cy="1457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73377" y="2871943"/>
            <a:ext cx="3355932" cy="29965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2336798" y="3789394"/>
            <a:ext cx="549806" cy="611723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15427" y="3977368"/>
            <a:ext cx="192548" cy="249340"/>
            <a:chOff x="11277600" y="2381251"/>
            <a:chExt cx="527051" cy="612775"/>
          </a:xfrm>
        </p:grpSpPr>
        <p:sp>
          <p:nvSpPr>
            <p:cNvPr id="14" name="Freeform 64"/>
            <p:cNvSpPr>
              <a:spLocks/>
            </p:cNvSpPr>
            <p:nvPr/>
          </p:nvSpPr>
          <p:spPr bwMode="auto">
            <a:xfrm>
              <a:off x="11296650" y="2381251"/>
              <a:ext cx="493713" cy="282575"/>
            </a:xfrm>
            <a:custGeom>
              <a:avLst/>
              <a:gdLst>
                <a:gd name="T0" fmla="*/ 66 w 131"/>
                <a:gd name="T1" fmla="*/ 0 h 75"/>
                <a:gd name="T2" fmla="*/ 65 w 131"/>
                <a:gd name="T3" fmla="*/ 0 h 75"/>
                <a:gd name="T4" fmla="*/ 65 w 131"/>
                <a:gd name="T5" fmla="*/ 0 h 75"/>
                <a:gd name="T6" fmla="*/ 0 w 131"/>
                <a:gd name="T7" fmla="*/ 38 h 75"/>
                <a:gd name="T8" fmla="*/ 1 w 131"/>
                <a:gd name="T9" fmla="*/ 39 h 75"/>
                <a:gd name="T10" fmla="*/ 65 w 131"/>
                <a:gd name="T11" fmla="*/ 75 h 75"/>
                <a:gd name="T12" fmla="*/ 131 w 131"/>
                <a:gd name="T13" fmla="*/ 39 h 75"/>
                <a:gd name="T14" fmla="*/ 66 w 131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75">
                  <a:moveTo>
                    <a:pt x="66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9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131" y="39"/>
                    <a:pt x="131" y="39"/>
                    <a:pt x="131" y="3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" name="Freeform 65"/>
            <p:cNvSpPr>
              <a:spLocks/>
            </p:cNvSpPr>
            <p:nvPr/>
          </p:nvSpPr>
          <p:spPr bwMode="auto">
            <a:xfrm>
              <a:off x="11277600" y="2578101"/>
              <a:ext cx="238125" cy="415925"/>
            </a:xfrm>
            <a:custGeom>
              <a:avLst/>
              <a:gdLst>
                <a:gd name="T0" fmla="*/ 0 w 63"/>
                <a:gd name="T1" fmla="*/ 72 h 111"/>
                <a:gd name="T2" fmla="*/ 1 w 63"/>
                <a:gd name="T3" fmla="*/ 74 h 111"/>
                <a:gd name="T4" fmla="*/ 63 w 63"/>
                <a:gd name="T5" fmla="*/ 111 h 111"/>
                <a:gd name="T6" fmla="*/ 63 w 63"/>
                <a:gd name="T7" fmla="*/ 35 h 111"/>
                <a:gd name="T8" fmla="*/ 0 w 63"/>
                <a:gd name="T9" fmla="*/ 0 h 111"/>
                <a:gd name="T10" fmla="*/ 0 w 63"/>
                <a:gd name="T11" fmla="*/ 7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1">
                  <a:moveTo>
                    <a:pt x="0" y="72"/>
                  </a:moveTo>
                  <a:cubicBezTo>
                    <a:pt x="0" y="73"/>
                    <a:pt x="1" y="73"/>
                    <a:pt x="1" y="74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" name="Freeform 66"/>
            <p:cNvSpPr>
              <a:spLocks/>
            </p:cNvSpPr>
            <p:nvPr/>
          </p:nvSpPr>
          <p:spPr bwMode="auto">
            <a:xfrm>
              <a:off x="11568113" y="2581276"/>
              <a:ext cx="236538" cy="412750"/>
            </a:xfrm>
            <a:custGeom>
              <a:avLst/>
              <a:gdLst>
                <a:gd name="T0" fmla="*/ 0 w 63"/>
                <a:gd name="T1" fmla="*/ 110 h 110"/>
                <a:gd name="T2" fmla="*/ 63 w 63"/>
                <a:gd name="T3" fmla="*/ 73 h 110"/>
                <a:gd name="T4" fmla="*/ 63 w 63"/>
                <a:gd name="T5" fmla="*/ 71 h 110"/>
                <a:gd name="T6" fmla="*/ 63 w 63"/>
                <a:gd name="T7" fmla="*/ 0 h 110"/>
                <a:gd name="T8" fmla="*/ 0 w 63"/>
                <a:gd name="T9" fmla="*/ 35 h 110"/>
                <a:gd name="T10" fmla="*/ 0 w 63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0">
                  <a:moveTo>
                    <a:pt x="0" y="110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30178" y="5025755"/>
            <a:ext cx="1955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Service (</a:t>
            </a:r>
            <a:r>
              <a:rPr kumimoji="1" lang="en-US" altLang="ko-KR" sz="1400" b="1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-service)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33250" y="3663923"/>
            <a:ext cx="1130450" cy="851239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6908158" y="3358061"/>
            <a:ext cx="549806" cy="611723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5" name="Freeform 64"/>
          <p:cNvSpPr>
            <a:spLocks/>
          </p:cNvSpPr>
          <p:nvPr/>
        </p:nvSpPr>
        <p:spPr bwMode="auto">
          <a:xfrm>
            <a:off x="7093746" y="3546035"/>
            <a:ext cx="180369" cy="114980"/>
          </a:xfrm>
          <a:custGeom>
            <a:avLst/>
            <a:gdLst>
              <a:gd name="T0" fmla="*/ 66 w 131"/>
              <a:gd name="T1" fmla="*/ 0 h 75"/>
              <a:gd name="T2" fmla="*/ 65 w 131"/>
              <a:gd name="T3" fmla="*/ 0 h 75"/>
              <a:gd name="T4" fmla="*/ 65 w 131"/>
              <a:gd name="T5" fmla="*/ 0 h 75"/>
              <a:gd name="T6" fmla="*/ 0 w 131"/>
              <a:gd name="T7" fmla="*/ 38 h 75"/>
              <a:gd name="T8" fmla="*/ 1 w 131"/>
              <a:gd name="T9" fmla="*/ 39 h 75"/>
              <a:gd name="T10" fmla="*/ 65 w 131"/>
              <a:gd name="T11" fmla="*/ 75 h 75"/>
              <a:gd name="T12" fmla="*/ 131 w 131"/>
              <a:gd name="T13" fmla="*/ 39 h 75"/>
              <a:gd name="T14" fmla="*/ 66 w 131"/>
              <a:gd name="T15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" h="75">
                <a:moveTo>
                  <a:pt x="66" y="0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1" y="38"/>
                  <a:pt x="1" y="38"/>
                  <a:pt x="1" y="39"/>
                </a:cubicBezTo>
                <a:cubicBezTo>
                  <a:pt x="65" y="75"/>
                  <a:pt x="65" y="75"/>
                  <a:pt x="65" y="75"/>
                </a:cubicBezTo>
                <a:cubicBezTo>
                  <a:pt x="131" y="39"/>
                  <a:pt x="131" y="39"/>
                  <a:pt x="131" y="39"/>
                </a:cubicBezTo>
                <a:lnTo>
                  <a:pt x="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Freeform 65"/>
          <p:cNvSpPr>
            <a:spLocks/>
          </p:cNvSpPr>
          <p:nvPr/>
        </p:nvSpPr>
        <p:spPr bwMode="auto">
          <a:xfrm>
            <a:off x="7086787" y="3626134"/>
            <a:ext cx="86995" cy="169241"/>
          </a:xfrm>
          <a:custGeom>
            <a:avLst/>
            <a:gdLst>
              <a:gd name="T0" fmla="*/ 0 w 63"/>
              <a:gd name="T1" fmla="*/ 72 h 111"/>
              <a:gd name="T2" fmla="*/ 1 w 63"/>
              <a:gd name="T3" fmla="*/ 74 h 111"/>
              <a:gd name="T4" fmla="*/ 63 w 63"/>
              <a:gd name="T5" fmla="*/ 111 h 111"/>
              <a:gd name="T6" fmla="*/ 63 w 63"/>
              <a:gd name="T7" fmla="*/ 35 h 111"/>
              <a:gd name="T8" fmla="*/ 0 w 63"/>
              <a:gd name="T9" fmla="*/ 0 h 111"/>
              <a:gd name="T10" fmla="*/ 0 w 63"/>
              <a:gd name="T11" fmla="*/ 72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111">
                <a:moveTo>
                  <a:pt x="0" y="72"/>
                </a:moveTo>
                <a:cubicBezTo>
                  <a:pt x="0" y="73"/>
                  <a:pt x="1" y="73"/>
                  <a:pt x="1" y="74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63" y="35"/>
                  <a:pt x="63" y="35"/>
                  <a:pt x="63" y="35"/>
                </a:cubicBezTo>
                <a:cubicBezTo>
                  <a:pt x="0" y="0"/>
                  <a:pt x="0" y="0"/>
                  <a:pt x="0" y="0"/>
                </a:cubicBez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7" name="Freeform 66"/>
          <p:cNvSpPr>
            <a:spLocks/>
          </p:cNvSpPr>
          <p:nvPr/>
        </p:nvSpPr>
        <p:spPr bwMode="auto">
          <a:xfrm>
            <a:off x="7192921" y="3627426"/>
            <a:ext cx="86414" cy="167949"/>
          </a:xfrm>
          <a:custGeom>
            <a:avLst/>
            <a:gdLst>
              <a:gd name="T0" fmla="*/ 0 w 63"/>
              <a:gd name="T1" fmla="*/ 110 h 110"/>
              <a:gd name="T2" fmla="*/ 63 w 63"/>
              <a:gd name="T3" fmla="*/ 73 h 110"/>
              <a:gd name="T4" fmla="*/ 63 w 63"/>
              <a:gd name="T5" fmla="*/ 71 h 110"/>
              <a:gd name="T6" fmla="*/ 63 w 63"/>
              <a:gd name="T7" fmla="*/ 0 h 110"/>
              <a:gd name="T8" fmla="*/ 0 w 63"/>
              <a:gd name="T9" fmla="*/ 35 h 110"/>
              <a:gd name="T10" fmla="*/ 0 w 63"/>
              <a:gd name="T11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110">
                <a:moveTo>
                  <a:pt x="0" y="110"/>
                </a:moveTo>
                <a:cubicBezTo>
                  <a:pt x="63" y="73"/>
                  <a:pt x="63" y="73"/>
                  <a:pt x="63" y="73"/>
                </a:cubicBezTo>
                <a:cubicBezTo>
                  <a:pt x="63" y="72"/>
                  <a:pt x="63" y="72"/>
                  <a:pt x="63" y="71"/>
                </a:cubicBezTo>
                <a:cubicBezTo>
                  <a:pt x="63" y="0"/>
                  <a:pt x="63" y="0"/>
                  <a:pt x="63" y="0"/>
                </a:cubicBezTo>
                <a:cubicBezTo>
                  <a:pt x="0" y="35"/>
                  <a:pt x="0" y="35"/>
                  <a:pt x="0" y="35"/>
                </a:cubicBezTo>
                <a:lnTo>
                  <a:pt x="0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62068" y="3173645"/>
            <a:ext cx="1980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87173" y="5949877"/>
            <a:ext cx="451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latin typeface="Noto Sans" charset="0"/>
                <a:ea typeface="Noto Sans" charset="0"/>
                <a:cs typeface="Noto Sans" charset="0"/>
              </a:rPr>
              <a:t>Service (recommendation-service)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662068" y="3208852"/>
            <a:ext cx="2520066" cy="860447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5" name="Oval 6"/>
          <p:cNvSpPr>
            <a:spLocks noChangeArrowheads="1"/>
          </p:cNvSpPr>
          <p:nvPr/>
        </p:nvSpPr>
        <p:spPr bwMode="auto">
          <a:xfrm>
            <a:off x="6890179" y="4527277"/>
            <a:ext cx="549806" cy="611723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6" name="Freeform 64"/>
          <p:cNvSpPr>
            <a:spLocks/>
          </p:cNvSpPr>
          <p:nvPr/>
        </p:nvSpPr>
        <p:spPr bwMode="auto">
          <a:xfrm>
            <a:off x="7075767" y="4715251"/>
            <a:ext cx="180369" cy="114980"/>
          </a:xfrm>
          <a:custGeom>
            <a:avLst/>
            <a:gdLst>
              <a:gd name="T0" fmla="*/ 66 w 131"/>
              <a:gd name="T1" fmla="*/ 0 h 75"/>
              <a:gd name="T2" fmla="*/ 65 w 131"/>
              <a:gd name="T3" fmla="*/ 0 h 75"/>
              <a:gd name="T4" fmla="*/ 65 w 131"/>
              <a:gd name="T5" fmla="*/ 0 h 75"/>
              <a:gd name="T6" fmla="*/ 0 w 131"/>
              <a:gd name="T7" fmla="*/ 38 h 75"/>
              <a:gd name="T8" fmla="*/ 1 w 131"/>
              <a:gd name="T9" fmla="*/ 39 h 75"/>
              <a:gd name="T10" fmla="*/ 65 w 131"/>
              <a:gd name="T11" fmla="*/ 75 h 75"/>
              <a:gd name="T12" fmla="*/ 131 w 131"/>
              <a:gd name="T13" fmla="*/ 39 h 75"/>
              <a:gd name="T14" fmla="*/ 66 w 131"/>
              <a:gd name="T15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" h="75">
                <a:moveTo>
                  <a:pt x="66" y="0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1" y="38"/>
                  <a:pt x="1" y="38"/>
                  <a:pt x="1" y="39"/>
                </a:cubicBezTo>
                <a:cubicBezTo>
                  <a:pt x="65" y="75"/>
                  <a:pt x="65" y="75"/>
                  <a:pt x="65" y="75"/>
                </a:cubicBezTo>
                <a:cubicBezTo>
                  <a:pt x="131" y="39"/>
                  <a:pt x="131" y="39"/>
                  <a:pt x="131" y="39"/>
                </a:cubicBezTo>
                <a:lnTo>
                  <a:pt x="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7" name="Freeform 65"/>
          <p:cNvSpPr>
            <a:spLocks/>
          </p:cNvSpPr>
          <p:nvPr/>
        </p:nvSpPr>
        <p:spPr bwMode="auto">
          <a:xfrm>
            <a:off x="7068808" y="4795350"/>
            <a:ext cx="86995" cy="169241"/>
          </a:xfrm>
          <a:custGeom>
            <a:avLst/>
            <a:gdLst>
              <a:gd name="T0" fmla="*/ 0 w 63"/>
              <a:gd name="T1" fmla="*/ 72 h 111"/>
              <a:gd name="T2" fmla="*/ 1 w 63"/>
              <a:gd name="T3" fmla="*/ 74 h 111"/>
              <a:gd name="T4" fmla="*/ 63 w 63"/>
              <a:gd name="T5" fmla="*/ 111 h 111"/>
              <a:gd name="T6" fmla="*/ 63 w 63"/>
              <a:gd name="T7" fmla="*/ 35 h 111"/>
              <a:gd name="T8" fmla="*/ 0 w 63"/>
              <a:gd name="T9" fmla="*/ 0 h 111"/>
              <a:gd name="T10" fmla="*/ 0 w 63"/>
              <a:gd name="T11" fmla="*/ 72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111">
                <a:moveTo>
                  <a:pt x="0" y="72"/>
                </a:moveTo>
                <a:cubicBezTo>
                  <a:pt x="0" y="73"/>
                  <a:pt x="1" y="73"/>
                  <a:pt x="1" y="74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63" y="35"/>
                  <a:pt x="63" y="35"/>
                  <a:pt x="63" y="35"/>
                </a:cubicBezTo>
                <a:cubicBezTo>
                  <a:pt x="0" y="0"/>
                  <a:pt x="0" y="0"/>
                  <a:pt x="0" y="0"/>
                </a:cubicBezTo>
                <a:lnTo>
                  <a:pt x="0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8" name="Freeform 66"/>
          <p:cNvSpPr>
            <a:spLocks/>
          </p:cNvSpPr>
          <p:nvPr/>
        </p:nvSpPr>
        <p:spPr bwMode="auto">
          <a:xfrm>
            <a:off x="7174942" y="4796642"/>
            <a:ext cx="86414" cy="167949"/>
          </a:xfrm>
          <a:custGeom>
            <a:avLst/>
            <a:gdLst>
              <a:gd name="T0" fmla="*/ 0 w 63"/>
              <a:gd name="T1" fmla="*/ 110 h 110"/>
              <a:gd name="T2" fmla="*/ 63 w 63"/>
              <a:gd name="T3" fmla="*/ 73 h 110"/>
              <a:gd name="T4" fmla="*/ 63 w 63"/>
              <a:gd name="T5" fmla="*/ 71 h 110"/>
              <a:gd name="T6" fmla="*/ 63 w 63"/>
              <a:gd name="T7" fmla="*/ 0 h 110"/>
              <a:gd name="T8" fmla="*/ 0 w 63"/>
              <a:gd name="T9" fmla="*/ 35 h 110"/>
              <a:gd name="T10" fmla="*/ 0 w 63"/>
              <a:gd name="T11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110">
                <a:moveTo>
                  <a:pt x="0" y="110"/>
                </a:moveTo>
                <a:cubicBezTo>
                  <a:pt x="63" y="73"/>
                  <a:pt x="63" y="73"/>
                  <a:pt x="63" y="73"/>
                </a:cubicBezTo>
                <a:cubicBezTo>
                  <a:pt x="63" y="72"/>
                  <a:pt x="63" y="72"/>
                  <a:pt x="63" y="71"/>
                </a:cubicBezTo>
                <a:cubicBezTo>
                  <a:pt x="63" y="0"/>
                  <a:pt x="63" y="0"/>
                  <a:pt x="63" y="0"/>
                </a:cubicBezTo>
                <a:cubicBezTo>
                  <a:pt x="0" y="35"/>
                  <a:pt x="0" y="35"/>
                  <a:pt x="0" y="35"/>
                </a:cubicBezTo>
                <a:lnTo>
                  <a:pt x="0" y="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12203" y="4342861"/>
            <a:ext cx="2569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r>
              <a:rPr kumimoji="1" lang="en-US" altLang="ko-KR" sz="1200" b="1" dirty="0" smtClean="0">
                <a:latin typeface="Noto Sans" charset="0"/>
                <a:ea typeface="Noto Sans" charset="0"/>
                <a:cs typeface="Noto Sans" charset="0"/>
              </a:rPr>
              <a:t>             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644087" y="4378068"/>
            <a:ext cx="2538045" cy="857334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직선 연결선[R] 53"/>
          <p:cNvCxnSpPr>
            <a:stCxn id="24" idx="2"/>
            <a:endCxn id="12" idx="6"/>
          </p:cNvCxnSpPr>
          <p:nvPr/>
        </p:nvCxnSpPr>
        <p:spPr>
          <a:xfrm flipH="1">
            <a:off x="2886604" y="3663923"/>
            <a:ext cx="4021554" cy="431333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097195" y="3623345"/>
            <a:ext cx="822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537578" y="3383891"/>
            <a:ext cx="2376493" cy="554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Pod Labels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v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ersion: v1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517950" y="4561783"/>
            <a:ext cx="2376493" cy="554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Pod Labels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v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ersion: v2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64063" y="5367007"/>
            <a:ext cx="2376493" cy="395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Label Selector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</p:txBody>
      </p:sp>
      <p:cxnSp>
        <p:nvCxnSpPr>
          <p:cNvPr id="78" name="직선 연결선[R] 77"/>
          <p:cNvCxnSpPr>
            <a:stCxn id="35" idx="2"/>
          </p:cNvCxnSpPr>
          <p:nvPr/>
        </p:nvCxnSpPr>
        <p:spPr>
          <a:xfrm flipH="1" flipV="1">
            <a:off x="2886604" y="4092349"/>
            <a:ext cx="4003575" cy="74079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721895" y="4003748"/>
            <a:ext cx="3962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  <a:hlinkClick r:id="rId3"/>
              </a:rPr>
              <a:t>http://recommendation-service:8080</a:t>
            </a:r>
            <a:r>
              <a:rPr kumimoji="1" lang="ko-KR" altLang="en-US" sz="14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400" i="1" dirty="0" smtClean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436777" y="4163380"/>
            <a:ext cx="1015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987772" y="3731335"/>
            <a:ext cx="1015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964133" y="4889682"/>
            <a:ext cx="1015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9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7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K8S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에  </a:t>
            </a: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적용 시 서비스간 호출 방식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58800" y="1474327"/>
            <a:ext cx="11048999" cy="1370473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호출 방식 예시  </a:t>
            </a:r>
            <a:r>
              <a:rPr lang="en-US" altLang="ko-KR" sz="1000" dirty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sz="1000" dirty="0" err="1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lang="en-US" altLang="ko-KR" sz="1000" dirty="0">
                <a:latin typeface="Noto Sans" charset="0"/>
                <a:ea typeface="Noto Sans" charset="0"/>
                <a:cs typeface="Noto Sans" charset="0"/>
              </a:rPr>
              <a:t> -&gt; recommendation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ecommendation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서비스에 대한 라우팅 룰 설정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VirtualService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, </a:t>
            </a: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DestinationRule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애플리케이션이 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서비스를 호출</a:t>
            </a:r>
            <a:endParaRPr lang="en-US" altLang="ko-KR" sz="10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 err="1">
                <a:latin typeface="Noto Sans" charset="0"/>
                <a:ea typeface="Noto Sans" charset="0"/>
                <a:cs typeface="Noto Sans" charset="0"/>
              </a:rPr>
              <a:t>b</a:t>
            </a: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ff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envoy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가 발생한 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outbound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트래픽을 가로챔</a:t>
            </a:r>
            <a:endParaRPr lang="en-US" altLang="ko-KR" sz="10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 err="1">
                <a:latin typeface="Noto Sans" charset="0"/>
                <a:ea typeface="Noto Sans" charset="0"/>
                <a:cs typeface="Noto Sans" charset="0"/>
              </a:rPr>
              <a:t>b</a:t>
            </a: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ff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envoy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에서 가지고 있는 라우팅 규칙에 따라 호출할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애플리케이션을 결졍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버전 별 가중치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 로드밸런싱 정책 등 반영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ecommendation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 애플리케이션으로 들어오는 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inbound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트래픽을 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recommendation envoy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가 가로챔</a:t>
            </a:r>
            <a:endParaRPr lang="en-US" altLang="ko-KR" sz="10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1143000" lvl="1" indent="-457200">
              <a:buFont typeface="+mj-lt"/>
              <a:buAutoNum type="arabicPeriod"/>
            </a:pPr>
            <a:r>
              <a:rPr lang="en-US" altLang="ko-KR" sz="1000" dirty="0" err="1" smtClean="0">
                <a:latin typeface="Noto Sans" charset="0"/>
                <a:ea typeface="Noto Sans" charset="0"/>
                <a:cs typeface="Noto Sans" charset="0"/>
              </a:rPr>
              <a:t>Recommedation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 envoy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가 </a:t>
            </a:r>
            <a:r>
              <a:rPr lang="en-US" altLang="ko-KR" sz="1000" dirty="0" smtClean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lang="ko-KR" altLang="en-US" sz="1000" dirty="0" smtClean="0">
                <a:latin typeface="Noto Sans" charset="0"/>
                <a:ea typeface="Noto Sans" charset="0"/>
                <a:cs typeface="Noto Sans" charset="0"/>
              </a:rPr>
              <a:t>애플리케이션을 호출</a:t>
            </a:r>
            <a:endParaRPr lang="en-US" altLang="ko-KR" sz="10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9" name="그룹 198"/>
          <p:cNvGrpSpPr/>
          <p:nvPr/>
        </p:nvGrpSpPr>
        <p:grpSpPr>
          <a:xfrm>
            <a:off x="1765300" y="2900062"/>
            <a:ext cx="9600905" cy="3760443"/>
            <a:chOff x="884319" y="1585754"/>
            <a:chExt cx="11284542" cy="4747266"/>
          </a:xfrm>
        </p:grpSpPr>
        <p:sp>
          <p:nvSpPr>
            <p:cNvPr id="200" name="모서리가 둥근 직사각형 199"/>
            <p:cNvSpPr/>
            <p:nvPr/>
          </p:nvSpPr>
          <p:spPr>
            <a:xfrm rot="16200000">
              <a:off x="3507259" y="3313346"/>
              <a:ext cx="2428749" cy="14331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Oval 6"/>
            <p:cNvSpPr>
              <a:spLocks noChangeArrowheads="1"/>
            </p:cNvSpPr>
            <p:nvPr/>
          </p:nvSpPr>
          <p:spPr bwMode="auto">
            <a:xfrm>
              <a:off x="4391130" y="4341633"/>
              <a:ext cx="629449" cy="71335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02" name="그룹 201"/>
            <p:cNvGrpSpPr/>
            <p:nvPr/>
          </p:nvGrpSpPr>
          <p:grpSpPr>
            <a:xfrm>
              <a:off x="4609631" y="4560837"/>
              <a:ext cx="220440" cy="290765"/>
              <a:chOff x="11277600" y="2381251"/>
              <a:chExt cx="527051" cy="612775"/>
            </a:xfrm>
          </p:grpSpPr>
          <p:sp>
            <p:nvSpPr>
              <p:cNvPr id="263" name="Freeform 64"/>
              <p:cNvSpPr>
                <a:spLocks/>
              </p:cNvSpPr>
              <p:nvPr/>
            </p:nvSpPr>
            <p:spPr bwMode="auto">
              <a:xfrm>
                <a:off x="11296650" y="2381251"/>
                <a:ext cx="493713" cy="282575"/>
              </a:xfrm>
              <a:custGeom>
                <a:avLst/>
                <a:gdLst>
                  <a:gd name="T0" fmla="*/ 66 w 131"/>
                  <a:gd name="T1" fmla="*/ 0 h 75"/>
                  <a:gd name="T2" fmla="*/ 65 w 131"/>
                  <a:gd name="T3" fmla="*/ 0 h 75"/>
                  <a:gd name="T4" fmla="*/ 65 w 131"/>
                  <a:gd name="T5" fmla="*/ 0 h 75"/>
                  <a:gd name="T6" fmla="*/ 0 w 131"/>
                  <a:gd name="T7" fmla="*/ 38 h 75"/>
                  <a:gd name="T8" fmla="*/ 1 w 131"/>
                  <a:gd name="T9" fmla="*/ 39 h 75"/>
                  <a:gd name="T10" fmla="*/ 65 w 131"/>
                  <a:gd name="T11" fmla="*/ 75 h 75"/>
                  <a:gd name="T12" fmla="*/ 131 w 131"/>
                  <a:gd name="T13" fmla="*/ 39 h 75"/>
                  <a:gd name="T14" fmla="*/ 66 w 131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75">
                    <a:moveTo>
                      <a:pt x="66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131" y="39"/>
                      <a:pt x="131" y="39"/>
                      <a:pt x="131" y="39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64" name="Freeform 65"/>
              <p:cNvSpPr>
                <a:spLocks/>
              </p:cNvSpPr>
              <p:nvPr/>
            </p:nvSpPr>
            <p:spPr bwMode="auto">
              <a:xfrm>
                <a:off x="11277600" y="2578101"/>
                <a:ext cx="238125" cy="415925"/>
              </a:xfrm>
              <a:custGeom>
                <a:avLst/>
                <a:gdLst>
                  <a:gd name="T0" fmla="*/ 0 w 63"/>
                  <a:gd name="T1" fmla="*/ 72 h 111"/>
                  <a:gd name="T2" fmla="*/ 1 w 63"/>
                  <a:gd name="T3" fmla="*/ 74 h 111"/>
                  <a:gd name="T4" fmla="*/ 63 w 63"/>
                  <a:gd name="T5" fmla="*/ 111 h 111"/>
                  <a:gd name="T6" fmla="*/ 63 w 63"/>
                  <a:gd name="T7" fmla="*/ 35 h 111"/>
                  <a:gd name="T8" fmla="*/ 0 w 63"/>
                  <a:gd name="T9" fmla="*/ 0 h 111"/>
                  <a:gd name="T10" fmla="*/ 0 w 63"/>
                  <a:gd name="T11" fmla="*/ 7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1">
                    <a:moveTo>
                      <a:pt x="0" y="72"/>
                    </a:moveTo>
                    <a:cubicBezTo>
                      <a:pt x="0" y="73"/>
                      <a:pt x="1" y="73"/>
                      <a:pt x="1" y="74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65" name="Freeform 66"/>
              <p:cNvSpPr>
                <a:spLocks/>
              </p:cNvSpPr>
              <p:nvPr/>
            </p:nvSpPr>
            <p:spPr bwMode="auto">
              <a:xfrm>
                <a:off x="11568113" y="2581276"/>
                <a:ext cx="236538" cy="412750"/>
              </a:xfrm>
              <a:custGeom>
                <a:avLst/>
                <a:gdLst>
                  <a:gd name="T0" fmla="*/ 0 w 63"/>
                  <a:gd name="T1" fmla="*/ 110 h 110"/>
                  <a:gd name="T2" fmla="*/ 63 w 63"/>
                  <a:gd name="T3" fmla="*/ 73 h 110"/>
                  <a:gd name="T4" fmla="*/ 63 w 63"/>
                  <a:gd name="T5" fmla="*/ 71 h 110"/>
                  <a:gd name="T6" fmla="*/ 63 w 63"/>
                  <a:gd name="T7" fmla="*/ 0 h 110"/>
                  <a:gd name="T8" fmla="*/ 0 w 63"/>
                  <a:gd name="T9" fmla="*/ 35 h 110"/>
                  <a:gd name="T10" fmla="*/ 0 w 63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0">
                    <a:moveTo>
                      <a:pt x="0" y="110"/>
                    </a:move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2"/>
                      <a:pt x="63" y="72"/>
                      <a:pt x="63" y="71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203" name="Freeform 95"/>
            <p:cNvSpPr>
              <a:spLocks/>
            </p:cNvSpPr>
            <p:nvPr/>
          </p:nvSpPr>
          <p:spPr bwMode="auto">
            <a:xfrm>
              <a:off x="4456578" y="3027004"/>
              <a:ext cx="650762" cy="928785"/>
            </a:xfrm>
            <a:custGeom>
              <a:avLst/>
              <a:gdLst>
                <a:gd name="T0" fmla="*/ 0 w 342"/>
                <a:gd name="T1" fmla="*/ 218 h 430"/>
                <a:gd name="T2" fmla="*/ 272 w 342"/>
                <a:gd name="T3" fmla="*/ 331 h 430"/>
                <a:gd name="T4" fmla="*/ 342 w 342"/>
                <a:gd name="T5" fmla="*/ 218 h 430"/>
                <a:gd name="T6" fmla="*/ 284 w 342"/>
                <a:gd name="T7" fmla="*/ 118 h 430"/>
                <a:gd name="T8" fmla="*/ 0 w 342"/>
                <a:gd name="T9" fmla="*/ 21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430">
                  <a:moveTo>
                    <a:pt x="0" y="218"/>
                  </a:moveTo>
                  <a:cubicBezTo>
                    <a:pt x="0" y="361"/>
                    <a:pt x="172" y="430"/>
                    <a:pt x="272" y="331"/>
                  </a:cubicBezTo>
                  <a:cubicBezTo>
                    <a:pt x="300" y="302"/>
                    <a:pt x="321" y="253"/>
                    <a:pt x="342" y="218"/>
                  </a:cubicBezTo>
                  <a:cubicBezTo>
                    <a:pt x="321" y="183"/>
                    <a:pt x="306" y="147"/>
                    <a:pt x="284" y="118"/>
                  </a:cubicBezTo>
                  <a:cubicBezTo>
                    <a:pt x="192" y="0"/>
                    <a:pt x="0" y="65"/>
                    <a:pt x="0" y="218"/>
                  </a:cubicBez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5" name="Freeform 139"/>
            <p:cNvSpPr>
              <a:spLocks/>
            </p:cNvSpPr>
            <p:nvPr/>
          </p:nvSpPr>
          <p:spPr bwMode="auto">
            <a:xfrm>
              <a:off x="4514426" y="3376881"/>
              <a:ext cx="144614" cy="203258"/>
            </a:xfrm>
            <a:custGeom>
              <a:avLst/>
              <a:gdLst>
                <a:gd name="T0" fmla="*/ 49 w 76"/>
                <a:gd name="T1" fmla="*/ 64 h 94"/>
                <a:gd name="T2" fmla="*/ 49 w 76"/>
                <a:gd name="T3" fmla="*/ 66 h 94"/>
                <a:gd name="T4" fmla="*/ 56 w 76"/>
                <a:gd name="T5" fmla="*/ 61 h 94"/>
                <a:gd name="T6" fmla="*/ 61 w 76"/>
                <a:gd name="T7" fmla="*/ 58 h 94"/>
                <a:gd name="T8" fmla="*/ 65 w 76"/>
                <a:gd name="T9" fmla="*/ 55 h 94"/>
                <a:gd name="T10" fmla="*/ 76 w 76"/>
                <a:gd name="T11" fmla="*/ 48 h 94"/>
                <a:gd name="T12" fmla="*/ 65 w 76"/>
                <a:gd name="T13" fmla="*/ 40 h 94"/>
                <a:gd name="T14" fmla="*/ 61 w 76"/>
                <a:gd name="T15" fmla="*/ 38 h 94"/>
                <a:gd name="T16" fmla="*/ 56 w 76"/>
                <a:gd name="T17" fmla="*/ 35 h 94"/>
                <a:gd name="T18" fmla="*/ 49 w 76"/>
                <a:gd name="T19" fmla="*/ 30 h 94"/>
                <a:gd name="T20" fmla="*/ 49 w 76"/>
                <a:gd name="T21" fmla="*/ 37 h 94"/>
                <a:gd name="T22" fmla="*/ 49 w 76"/>
                <a:gd name="T23" fmla="*/ 38 h 94"/>
                <a:gd name="T24" fmla="*/ 49 w 76"/>
                <a:gd name="T25" fmla="*/ 39 h 94"/>
                <a:gd name="T26" fmla="*/ 49 w 76"/>
                <a:gd name="T27" fmla="*/ 39 h 94"/>
                <a:gd name="T28" fmla="*/ 45 w 76"/>
                <a:gd name="T29" fmla="*/ 39 h 94"/>
                <a:gd name="T30" fmla="*/ 45 w 76"/>
                <a:gd name="T31" fmla="*/ 39 h 94"/>
                <a:gd name="T32" fmla="*/ 42 w 76"/>
                <a:gd name="T33" fmla="*/ 39 h 94"/>
                <a:gd name="T34" fmla="*/ 42 w 76"/>
                <a:gd name="T35" fmla="*/ 39 h 94"/>
                <a:gd name="T36" fmla="*/ 13 w 76"/>
                <a:gd name="T37" fmla="*/ 4 h 94"/>
                <a:gd name="T38" fmla="*/ 10 w 76"/>
                <a:gd name="T39" fmla="*/ 0 h 94"/>
                <a:gd name="T40" fmla="*/ 7 w 76"/>
                <a:gd name="T41" fmla="*/ 4 h 94"/>
                <a:gd name="T42" fmla="*/ 19 w 76"/>
                <a:gd name="T43" fmla="*/ 34 h 94"/>
                <a:gd name="T44" fmla="*/ 39 w 76"/>
                <a:gd name="T45" fmla="*/ 45 h 94"/>
                <a:gd name="T46" fmla="*/ 4 w 76"/>
                <a:gd name="T47" fmla="*/ 45 h 94"/>
                <a:gd name="T48" fmla="*/ 0 w 76"/>
                <a:gd name="T49" fmla="*/ 48 h 94"/>
                <a:gd name="T50" fmla="*/ 4 w 76"/>
                <a:gd name="T51" fmla="*/ 51 h 94"/>
                <a:gd name="T52" fmla="*/ 33 w 76"/>
                <a:gd name="T53" fmla="*/ 51 h 94"/>
                <a:gd name="T54" fmla="*/ 19 w 76"/>
                <a:gd name="T55" fmla="*/ 60 h 94"/>
                <a:gd name="T56" fmla="*/ 7 w 76"/>
                <a:gd name="T57" fmla="*/ 90 h 94"/>
                <a:gd name="T58" fmla="*/ 10 w 76"/>
                <a:gd name="T59" fmla="*/ 94 h 94"/>
                <a:gd name="T60" fmla="*/ 13 w 76"/>
                <a:gd name="T61" fmla="*/ 90 h 94"/>
                <a:gd name="T62" fmla="*/ 42 w 76"/>
                <a:gd name="T63" fmla="*/ 55 h 94"/>
                <a:gd name="T64" fmla="*/ 42 w 76"/>
                <a:gd name="T65" fmla="*/ 55 h 94"/>
                <a:gd name="T66" fmla="*/ 45 w 76"/>
                <a:gd name="T67" fmla="*/ 55 h 94"/>
                <a:gd name="T68" fmla="*/ 45 w 76"/>
                <a:gd name="T69" fmla="*/ 55 h 94"/>
                <a:gd name="T70" fmla="*/ 49 w 76"/>
                <a:gd name="T71" fmla="*/ 55 h 94"/>
                <a:gd name="T72" fmla="*/ 49 w 76"/>
                <a:gd name="T73" fmla="*/ 55 h 94"/>
                <a:gd name="T74" fmla="*/ 49 w 76"/>
                <a:gd name="T75" fmla="*/ 6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94">
                  <a:moveTo>
                    <a:pt x="49" y="64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4" y="39"/>
                    <a:pt x="43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6" y="35"/>
                    <a:pt x="13" y="21"/>
                    <a:pt x="13" y="4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8" y="0"/>
                    <a:pt x="7" y="2"/>
                    <a:pt x="7" y="4"/>
                  </a:cubicBezTo>
                  <a:cubicBezTo>
                    <a:pt x="7" y="15"/>
                    <a:pt x="11" y="26"/>
                    <a:pt x="19" y="34"/>
                  </a:cubicBezTo>
                  <a:cubicBezTo>
                    <a:pt x="24" y="39"/>
                    <a:pt x="31" y="43"/>
                    <a:pt x="39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6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8" y="53"/>
                    <a:pt x="23" y="56"/>
                    <a:pt x="19" y="60"/>
                  </a:cubicBezTo>
                  <a:cubicBezTo>
                    <a:pt x="11" y="68"/>
                    <a:pt x="7" y="79"/>
                    <a:pt x="7" y="90"/>
                  </a:cubicBezTo>
                  <a:cubicBezTo>
                    <a:pt x="7" y="92"/>
                    <a:pt x="8" y="94"/>
                    <a:pt x="10" y="94"/>
                  </a:cubicBezTo>
                  <a:cubicBezTo>
                    <a:pt x="12" y="94"/>
                    <a:pt x="13" y="92"/>
                    <a:pt x="13" y="90"/>
                  </a:cubicBezTo>
                  <a:cubicBezTo>
                    <a:pt x="13" y="73"/>
                    <a:pt x="26" y="59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5"/>
                    <a:pt x="44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7" y="55"/>
                    <a:pt x="48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4"/>
                    <a:pt x="49" y="64"/>
                    <a:pt x="4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206" name="직선 연결선[R] 205"/>
            <p:cNvCxnSpPr/>
            <p:nvPr/>
          </p:nvCxnSpPr>
          <p:spPr>
            <a:xfrm flipH="1">
              <a:off x="4720847" y="3822036"/>
              <a:ext cx="176" cy="488996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7" name="TextBox 206"/>
            <p:cNvSpPr txBox="1"/>
            <p:nvPr/>
          </p:nvSpPr>
          <p:spPr>
            <a:xfrm>
              <a:off x="919157" y="2650661"/>
              <a:ext cx="1427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Pilot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8" name="모서리가 둥근 직사각형 207"/>
            <p:cNvSpPr/>
            <p:nvPr/>
          </p:nvSpPr>
          <p:spPr>
            <a:xfrm rot="16200000">
              <a:off x="3606169" y="3538835"/>
              <a:ext cx="2208122" cy="909912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09" name="그룹 208"/>
            <p:cNvGrpSpPr/>
            <p:nvPr/>
          </p:nvGrpSpPr>
          <p:grpSpPr>
            <a:xfrm>
              <a:off x="1155835" y="1585754"/>
              <a:ext cx="646113" cy="533401"/>
              <a:chOff x="11571288" y="1119188"/>
              <a:chExt cx="646113" cy="533401"/>
            </a:xfrm>
          </p:grpSpPr>
          <p:sp>
            <p:nvSpPr>
              <p:cNvPr id="257" name="Oval 56"/>
              <p:cNvSpPr>
                <a:spLocks noChangeArrowheads="1"/>
              </p:cNvSpPr>
              <p:nvPr/>
            </p:nvSpPr>
            <p:spPr bwMode="auto">
              <a:xfrm>
                <a:off x="11807826" y="1212851"/>
                <a:ext cx="180975" cy="180975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" name="Freeform 57"/>
              <p:cNvSpPr>
                <a:spLocks/>
              </p:cNvSpPr>
              <p:nvPr/>
            </p:nvSpPr>
            <p:spPr bwMode="auto">
              <a:xfrm>
                <a:off x="11649076" y="1119188"/>
                <a:ext cx="180975" cy="179388"/>
              </a:xfrm>
              <a:custGeom>
                <a:avLst/>
                <a:gdLst>
                  <a:gd name="T0" fmla="*/ 24 w 48"/>
                  <a:gd name="T1" fmla="*/ 48 h 48"/>
                  <a:gd name="T2" fmla="*/ 37 w 48"/>
                  <a:gd name="T3" fmla="*/ 45 h 48"/>
                  <a:gd name="T4" fmla="*/ 48 w 48"/>
                  <a:gd name="T5" fmla="*/ 26 h 48"/>
                  <a:gd name="T6" fmla="*/ 48 w 48"/>
                  <a:gd name="T7" fmla="*/ 24 h 48"/>
                  <a:gd name="T8" fmla="*/ 24 w 48"/>
                  <a:gd name="T9" fmla="*/ 0 h 48"/>
                  <a:gd name="T10" fmla="*/ 0 w 48"/>
                  <a:gd name="T11" fmla="*/ 24 h 48"/>
                  <a:gd name="T12" fmla="*/ 24 w 4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29" y="48"/>
                      <a:pt x="33" y="47"/>
                      <a:pt x="37" y="45"/>
                    </a:cubicBezTo>
                    <a:cubicBezTo>
                      <a:pt x="38" y="37"/>
                      <a:pt x="42" y="30"/>
                      <a:pt x="48" y="26"/>
                    </a:cubicBezTo>
                    <a:cubicBezTo>
                      <a:pt x="48" y="25"/>
                      <a:pt x="48" y="25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8"/>
                      <a:pt x="24" y="48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" name="Freeform 58"/>
              <p:cNvSpPr>
                <a:spLocks/>
              </p:cNvSpPr>
              <p:nvPr/>
            </p:nvSpPr>
            <p:spPr bwMode="auto">
              <a:xfrm>
                <a:off x="11958638" y="1119188"/>
                <a:ext cx="179388" cy="179388"/>
              </a:xfrm>
              <a:custGeom>
                <a:avLst/>
                <a:gdLst>
                  <a:gd name="T0" fmla="*/ 14 w 48"/>
                  <a:gd name="T1" fmla="*/ 46 h 48"/>
                  <a:gd name="T2" fmla="*/ 24 w 48"/>
                  <a:gd name="T3" fmla="*/ 48 h 48"/>
                  <a:gd name="T4" fmla="*/ 48 w 48"/>
                  <a:gd name="T5" fmla="*/ 24 h 48"/>
                  <a:gd name="T6" fmla="*/ 24 w 48"/>
                  <a:gd name="T7" fmla="*/ 0 h 48"/>
                  <a:gd name="T8" fmla="*/ 0 w 48"/>
                  <a:gd name="T9" fmla="*/ 24 h 48"/>
                  <a:gd name="T10" fmla="*/ 14 w 48"/>
                  <a:gd name="T11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8">
                    <a:moveTo>
                      <a:pt x="14" y="46"/>
                    </a:moveTo>
                    <a:cubicBezTo>
                      <a:pt x="17" y="48"/>
                      <a:pt x="20" y="48"/>
                      <a:pt x="24" y="48"/>
                    </a:cubicBezTo>
                    <a:cubicBezTo>
                      <a:pt x="37" y="48"/>
                      <a:pt x="48" y="38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8" y="29"/>
                      <a:pt x="13" y="37"/>
                      <a:pt x="14" y="46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Freeform 59"/>
              <p:cNvSpPr>
                <a:spLocks/>
              </p:cNvSpPr>
              <p:nvPr/>
            </p:nvSpPr>
            <p:spPr bwMode="auto">
              <a:xfrm>
                <a:off x="11991976" y="1322388"/>
                <a:ext cx="225425" cy="236538"/>
              </a:xfrm>
              <a:custGeom>
                <a:avLst/>
                <a:gdLst>
                  <a:gd name="T0" fmla="*/ 29 w 60"/>
                  <a:gd name="T1" fmla="*/ 0 h 63"/>
                  <a:gd name="T2" fmla="*/ 9 w 60"/>
                  <a:gd name="T3" fmla="*/ 0 h 63"/>
                  <a:gd name="T4" fmla="*/ 0 w 60"/>
                  <a:gd name="T5" fmla="*/ 21 h 63"/>
                  <a:gd name="T6" fmla="*/ 26 w 60"/>
                  <a:gd name="T7" fmla="*/ 56 h 63"/>
                  <a:gd name="T8" fmla="*/ 26 w 60"/>
                  <a:gd name="T9" fmla="*/ 63 h 63"/>
                  <a:gd name="T10" fmla="*/ 58 w 60"/>
                  <a:gd name="T11" fmla="*/ 57 h 63"/>
                  <a:gd name="T12" fmla="*/ 60 w 60"/>
                  <a:gd name="T13" fmla="*/ 56 h 63"/>
                  <a:gd name="T14" fmla="*/ 60 w 60"/>
                  <a:gd name="T15" fmla="*/ 56 h 63"/>
                  <a:gd name="T16" fmla="*/ 60 w 60"/>
                  <a:gd name="T17" fmla="*/ 31 h 63"/>
                  <a:gd name="T18" fmla="*/ 29 w 60"/>
                  <a:gd name="T1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3">
                    <a:moveTo>
                      <a:pt x="2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5" y="16"/>
                      <a:pt x="0" y="21"/>
                    </a:cubicBezTo>
                    <a:cubicBezTo>
                      <a:pt x="15" y="25"/>
                      <a:pt x="26" y="39"/>
                      <a:pt x="26" y="56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46" y="63"/>
                      <a:pt x="58" y="57"/>
                      <a:pt x="58" y="57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14"/>
                      <a:pt x="46" y="0"/>
                      <a:pt x="29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Freeform 60"/>
              <p:cNvSpPr>
                <a:spLocks/>
              </p:cNvSpPr>
              <p:nvPr/>
            </p:nvSpPr>
            <p:spPr bwMode="auto">
              <a:xfrm>
                <a:off x="11744326" y="1416051"/>
                <a:ext cx="307975" cy="236538"/>
              </a:xfrm>
              <a:custGeom>
                <a:avLst/>
                <a:gdLst>
                  <a:gd name="T0" fmla="*/ 51 w 82"/>
                  <a:gd name="T1" fmla="*/ 0 h 63"/>
                  <a:gd name="T2" fmla="*/ 31 w 82"/>
                  <a:gd name="T3" fmla="*/ 0 h 63"/>
                  <a:gd name="T4" fmla="*/ 0 w 82"/>
                  <a:gd name="T5" fmla="*/ 31 h 63"/>
                  <a:gd name="T6" fmla="*/ 0 w 82"/>
                  <a:gd name="T7" fmla="*/ 56 h 63"/>
                  <a:gd name="T8" fmla="*/ 0 w 82"/>
                  <a:gd name="T9" fmla="*/ 56 h 63"/>
                  <a:gd name="T10" fmla="*/ 2 w 82"/>
                  <a:gd name="T11" fmla="*/ 57 h 63"/>
                  <a:gd name="T12" fmla="*/ 44 w 82"/>
                  <a:gd name="T13" fmla="*/ 63 h 63"/>
                  <a:gd name="T14" fmla="*/ 81 w 82"/>
                  <a:gd name="T15" fmla="*/ 57 h 63"/>
                  <a:gd name="T16" fmla="*/ 82 w 82"/>
                  <a:gd name="T17" fmla="*/ 56 h 63"/>
                  <a:gd name="T18" fmla="*/ 82 w 82"/>
                  <a:gd name="T19" fmla="*/ 56 h 63"/>
                  <a:gd name="T20" fmla="*/ 82 w 82"/>
                  <a:gd name="T21" fmla="*/ 31 h 63"/>
                  <a:gd name="T22" fmla="*/ 51 w 82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63">
                    <a:moveTo>
                      <a:pt x="5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8" y="62"/>
                      <a:pt x="32" y="63"/>
                      <a:pt x="44" y="63"/>
                    </a:cubicBezTo>
                    <a:cubicBezTo>
                      <a:pt x="67" y="63"/>
                      <a:pt x="80" y="57"/>
                      <a:pt x="81" y="57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14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Freeform 61"/>
              <p:cNvSpPr>
                <a:spLocks/>
              </p:cNvSpPr>
              <p:nvPr/>
            </p:nvSpPr>
            <p:spPr bwMode="auto">
              <a:xfrm>
                <a:off x="11571288" y="1322388"/>
                <a:ext cx="236538" cy="236538"/>
              </a:xfrm>
              <a:custGeom>
                <a:avLst/>
                <a:gdLst>
                  <a:gd name="T0" fmla="*/ 63 w 63"/>
                  <a:gd name="T1" fmla="*/ 21 h 63"/>
                  <a:gd name="T2" fmla="*/ 54 w 63"/>
                  <a:gd name="T3" fmla="*/ 0 h 63"/>
                  <a:gd name="T4" fmla="*/ 51 w 63"/>
                  <a:gd name="T5" fmla="*/ 0 h 63"/>
                  <a:gd name="T6" fmla="*/ 31 w 63"/>
                  <a:gd name="T7" fmla="*/ 0 h 63"/>
                  <a:gd name="T8" fmla="*/ 0 w 63"/>
                  <a:gd name="T9" fmla="*/ 31 h 63"/>
                  <a:gd name="T10" fmla="*/ 0 w 63"/>
                  <a:gd name="T11" fmla="*/ 56 h 63"/>
                  <a:gd name="T12" fmla="*/ 0 w 63"/>
                  <a:gd name="T13" fmla="*/ 56 h 63"/>
                  <a:gd name="T14" fmla="*/ 2 w 63"/>
                  <a:gd name="T15" fmla="*/ 57 h 63"/>
                  <a:gd name="T16" fmla="*/ 37 w 63"/>
                  <a:gd name="T17" fmla="*/ 63 h 63"/>
                  <a:gd name="T18" fmla="*/ 37 w 63"/>
                  <a:gd name="T19" fmla="*/ 56 h 63"/>
                  <a:gd name="T20" fmla="*/ 63 w 63"/>
                  <a:gd name="T21" fmla="*/ 2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63">
                    <a:moveTo>
                      <a:pt x="63" y="21"/>
                    </a:moveTo>
                    <a:cubicBezTo>
                      <a:pt x="57" y="16"/>
                      <a:pt x="54" y="8"/>
                      <a:pt x="54" y="0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5" y="61"/>
                      <a:pt x="26" y="63"/>
                      <a:pt x="37" y="63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39"/>
                      <a:pt x="48" y="25"/>
                      <a:pt x="63" y="21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2" name="모서리가 둥근 직사각형 211"/>
            <p:cNvSpPr/>
            <p:nvPr/>
          </p:nvSpPr>
          <p:spPr>
            <a:xfrm>
              <a:off x="884319" y="2651612"/>
              <a:ext cx="1771650" cy="1091732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3" name="모서리가 둥근 직사각형 212"/>
            <p:cNvSpPr/>
            <p:nvPr/>
          </p:nvSpPr>
          <p:spPr>
            <a:xfrm>
              <a:off x="1060081" y="2934117"/>
              <a:ext cx="966208" cy="282413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1128044" y="2933156"/>
              <a:ext cx="1427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Rule API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215" name="직선 연결선[R] 214"/>
            <p:cNvCxnSpPr/>
            <p:nvPr/>
          </p:nvCxnSpPr>
          <p:spPr>
            <a:xfrm flipV="1">
              <a:off x="1491703" y="2095736"/>
              <a:ext cx="1115" cy="836596"/>
            </a:xfrm>
            <a:prstGeom prst="line">
              <a:avLst/>
            </a:prstGeom>
            <a:ln w="38100">
              <a:solidFill>
                <a:schemeClr val="accent4"/>
              </a:solidFill>
              <a:prstDash val="sysDash"/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모서리가 둥근 직사각형 215"/>
            <p:cNvSpPr/>
            <p:nvPr/>
          </p:nvSpPr>
          <p:spPr>
            <a:xfrm>
              <a:off x="1599128" y="3338730"/>
              <a:ext cx="966208" cy="282413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533703" y="3324411"/>
              <a:ext cx="14274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Envoy API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500786" y="2119646"/>
              <a:ext cx="3113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i="1" dirty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ecommendation-service</a:t>
              </a:r>
            </a:p>
            <a:p>
              <a:r>
                <a:rPr kumimoji="1" lang="en-US" altLang="ko-KR" sz="1200" i="1" dirty="0" err="1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VirtualService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, </a:t>
              </a:r>
              <a:r>
                <a:rPr kumimoji="1" lang="en-US" altLang="ko-KR" sz="1200" i="1" dirty="0" err="1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DestinationRule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ko-KR" altLang="en-US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작성</a:t>
              </a:r>
              <a:endParaRPr kumimoji="1" lang="ko-KR" altLang="en-US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3774470" y="5281991"/>
              <a:ext cx="2731922" cy="388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dirty="0" smtClean="0">
                  <a:latin typeface="Noto Sans" charset="0"/>
                  <a:ea typeface="Noto Sans" charset="0"/>
                  <a:cs typeface="Noto Sans" charset="0"/>
                </a:rPr>
                <a:t>Service (</a:t>
              </a:r>
              <a:r>
                <a:rPr kumimoji="1" lang="en-US" altLang="ko-KR" sz="1400" b="1" dirty="0" err="1" smtClean="0">
                  <a:latin typeface="Noto Sans" charset="0"/>
                  <a:ea typeface="Noto Sans" charset="0"/>
                  <a:cs typeface="Noto Sans" charset="0"/>
                </a:rPr>
                <a:t>bff</a:t>
              </a:r>
              <a:r>
                <a:rPr kumimoji="1" lang="en-US" altLang="ko-KR" sz="1400" b="1" dirty="0" smtClean="0">
                  <a:latin typeface="Noto Sans" charset="0"/>
                  <a:ea typeface="Noto Sans" charset="0"/>
                  <a:cs typeface="Noto Sans" charset="0"/>
                </a:rPr>
                <a:t>-service)</a:t>
              </a:r>
              <a:endParaRPr kumimoji="1" lang="ko-KR" altLang="en-US" sz="14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7658103" y="6025243"/>
              <a:ext cx="4510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smtClean="0">
                  <a:latin typeface="Noto Sans" charset="0"/>
                  <a:ea typeface="Noto Sans" charset="0"/>
                  <a:cs typeface="Noto Sans" charset="0"/>
                </a:rPr>
                <a:t>Service (recommendation-service)</a:t>
              </a:r>
              <a:endParaRPr kumimoji="1" lang="ko-KR" altLang="en-US" sz="14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2543645" y="3951317"/>
              <a:ext cx="39627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  <a:hlinkClick r:id="rId3"/>
                </a:rPr>
                <a:t>http://recommendation-service:8080</a:t>
              </a:r>
              <a:endPara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  <a:p>
              <a:pPr algn="ctr"/>
              <a:r>
                <a:rPr kumimoji="1" lang="ko-KR" altLang="en-US" sz="14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endPara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2" name="모서리가 둥근 직사각형 221"/>
            <p:cNvSpPr/>
            <p:nvPr/>
          </p:nvSpPr>
          <p:spPr>
            <a:xfrm rot="16200000">
              <a:off x="7252392" y="1991465"/>
              <a:ext cx="4326145" cy="3514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3" name="Oval 6"/>
            <p:cNvSpPr>
              <a:spLocks noChangeArrowheads="1"/>
            </p:cNvSpPr>
            <p:nvPr/>
          </p:nvSpPr>
          <p:spPr bwMode="auto">
            <a:xfrm>
              <a:off x="7975939" y="2879101"/>
              <a:ext cx="629449" cy="71335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24" name="그룹 223"/>
            <p:cNvGrpSpPr/>
            <p:nvPr/>
          </p:nvGrpSpPr>
          <p:grpSpPr>
            <a:xfrm>
              <a:off x="8194440" y="3098305"/>
              <a:ext cx="220440" cy="290765"/>
              <a:chOff x="11277600" y="2381251"/>
              <a:chExt cx="527051" cy="612775"/>
            </a:xfrm>
          </p:grpSpPr>
          <p:sp>
            <p:nvSpPr>
              <p:cNvPr id="254" name="Freeform 64"/>
              <p:cNvSpPr>
                <a:spLocks/>
              </p:cNvSpPr>
              <p:nvPr/>
            </p:nvSpPr>
            <p:spPr bwMode="auto">
              <a:xfrm>
                <a:off x="11296650" y="2381251"/>
                <a:ext cx="493713" cy="282575"/>
              </a:xfrm>
              <a:custGeom>
                <a:avLst/>
                <a:gdLst>
                  <a:gd name="T0" fmla="*/ 66 w 131"/>
                  <a:gd name="T1" fmla="*/ 0 h 75"/>
                  <a:gd name="T2" fmla="*/ 65 w 131"/>
                  <a:gd name="T3" fmla="*/ 0 h 75"/>
                  <a:gd name="T4" fmla="*/ 65 w 131"/>
                  <a:gd name="T5" fmla="*/ 0 h 75"/>
                  <a:gd name="T6" fmla="*/ 0 w 131"/>
                  <a:gd name="T7" fmla="*/ 38 h 75"/>
                  <a:gd name="T8" fmla="*/ 1 w 131"/>
                  <a:gd name="T9" fmla="*/ 39 h 75"/>
                  <a:gd name="T10" fmla="*/ 65 w 131"/>
                  <a:gd name="T11" fmla="*/ 75 h 75"/>
                  <a:gd name="T12" fmla="*/ 131 w 131"/>
                  <a:gd name="T13" fmla="*/ 39 h 75"/>
                  <a:gd name="T14" fmla="*/ 66 w 131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75">
                    <a:moveTo>
                      <a:pt x="66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131" y="39"/>
                      <a:pt x="131" y="39"/>
                      <a:pt x="131" y="39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55" name="Freeform 65"/>
              <p:cNvSpPr>
                <a:spLocks/>
              </p:cNvSpPr>
              <p:nvPr/>
            </p:nvSpPr>
            <p:spPr bwMode="auto">
              <a:xfrm>
                <a:off x="11277600" y="2578101"/>
                <a:ext cx="238125" cy="415925"/>
              </a:xfrm>
              <a:custGeom>
                <a:avLst/>
                <a:gdLst>
                  <a:gd name="T0" fmla="*/ 0 w 63"/>
                  <a:gd name="T1" fmla="*/ 72 h 111"/>
                  <a:gd name="T2" fmla="*/ 1 w 63"/>
                  <a:gd name="T3" fmla="*/ 74 h 111"/>
                  <a:gd name="T4" fmla="*/ 63 w 63"/>
                  <a:gd name="T5" fmla="*/ 111 h 111"/>
                  <a:gd name="T6" fmla="*/ 63 w 63"/>
                  <a:gd name="T7" fmla="*/ 35 h 111"/>
                  <a:gd name="T8" fmla="*/ 0 w 63"/>
                  <a:gd name="T9" fmla="*/ 0 h 111"/>
                  <a:gd name="T10" fmla="*/ 0 w 63"/>
                  <a:gd name="T11" fmla="*/ 7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1">
                    <a:moveTo>
                      <a:pt x="0" y="72"/>
                    </a:moveTo>
                    <a:cubicBezTo>
                      <a:pt x="0" y="73"/>
                      <a:pt x="1" y="73"/>
                      <a:pt x="1" y="74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56" name="Freeform 66"/>
              <p:cNvSpPr>
                <a:spLocks/>
              </p:cNvSpPr>
              <p:nvPr/>
            </p:nvSpPr>
            <p:spPr bwMode="auto">
              <a:xfrm>
                <a:off x="11568113" y="2581276"/>
                <a:ext cx="236538" cy="412750"/>
              </a:xfrm>
              <a:custGeom>
                <a:avLst/>
                <a:gdLst>
                  <a:gd name="T0" fmla="*/ 0 w 63"/>
                  <a:gd name="T1" fmla="*/ 110 h 110"/>
                  <a:gd name="T2" fmla="*/ 63 w 63"/>
                  <a:gd name="T3" fmla="*/ 73 h 110"/>
                  <a:gd name="T4" fmla="*/ 63 w 63"/>
                  <a:gd name="T5" fmla="*/ 71 h 110"/>
                  <a:gd name="T6" fmla="*/ 63 w 63"/>
                  <a:gd name="T7" fmla="*/ 0 h 110"/>
                  <a:gd name="T8" fmla="*/ 0 w 63"/>
                  <a:gd name="T9" fmla="*/ 35 h 110"/>
                  <a:gd name="T10" fmla="*/ 0 w 63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0">
                    <a:moveTo>
                      <a:pt x="0" y="110"/>
                    </a:move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2"/>
                      <a:pt x="63" y="72"/>
                      <a:pt x="63" y="71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225" name="Freeform 95"/>
            <p:cNvSpPr>
              <a:spLocks/>
            </p:cNvSpPr>
            <p:nvPr/>
          </p:nvSpPr>
          <p:spPr bwMode="auto">
            <a:xfrm>
              <a:off x="7965832" y="1793041"/>
              <a:ext cx="650762" cy="928785"/>
            </a:xfrm>
            <a:custGeom>
              <a:avLst/>
              <a:gdLst>
                <a:gd name="T0" fmla="*/ 0 w 342"/>
                <a:gd name="T1" fmla="*/ 218 h 430"/>
                <a:gd name="T2" fmla="*/ 272 w 342"/>
                <a:gd name="T3" fmla="*/ 331 h 430"/>
                <a:gd name="T4" fmla="*/ 342 w 342"/>
                <a:gd name="T5" fmla="*/ 218 h 430"/>
                <a:gd name="T6" fmla="*/ 284 w 342"/>
                <a:gd name="T7" fmla="*/ 118 h 430"/>
                <a:gd name="T8" fmla="*/ 0 w 342"/>
                <a:gd name="T9" fmla="*/ 21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430">
                  <a:moveTo>
                    <a:pt x="0" y="218"/>
                  </a:moveTo>
                  <a:cubicBezTo>
                    <a:pt x="0" y="361"/>
                    <a:pt x="172" y="430"/>
                    <a:pt x="272" y="331"/>
                  </a:cubicBezTo>
                  <a:cubicBezTo>
                    <a:pt x="300" y="302"/>
                    <a:pt x="321" y="253"/>
                    <a:pt x="342" y="218"/>
                  </a:cubicBezTo>
                  <a:cubicBezTo>
                    <a:pt x="321" y="183"/>
                    <a:pt x="306" y="147"/>
                    <a:pt x="284" y="118"/>
                  </a:cubicBezTo>
                  <a:cubicBezTo>
                    <a:pt x="192" y="0"/>
                    <a:pt x="0" y="65"/>
                    <a:pt x="0" y="218"/>
                  </a:cubicBez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6" name="Freeform 138"/>
            <p:cNvSpPr>
              <a:spLocks/>
            </p:cNvSpPr>
            <p:nvPr/>
          </p:nvSpPr>
          <p:spPr bwMode="auto">
            <a:xfrm>
              <a:off x="8179433" y="2149082"/>
              <a:ext cx="351091" cy="189585"/>
            </a:xfrm>
            <a:custGeom>
              <a:avLst/>
              <a:gdLst>
                <a:gd name="T0" fmla="*/ 167 w 184"/>
                <a:gd name="T1" fmla="*/ 55 h 88"/>
                <a:gd name="T2" fmla="*/ 184 w 184"/>
                <a:gd name="T3" fmla="*/ 45 h 88"/>
                <a:gd name="T4" fmla="*/ 184 w 184"/>
                <a:gd name="T5" fmla="*/ 44 h 88"/>
                <a:gd name="T6" fmla="*/ 167 w 184"/>
                <a:gd name="T7" fmla="*/ 34 h 88"/>
                <a:gd name="T8" fmla="*/ 166 w 184"/>
                <a:gd name="T9" fmla="*/ 41 h 88"/>
                <a:gd name="T10" fmla="*/ 135 w 184"/>
                <a:gd name="T11" fmla="*/ 34 h 88"/>
                <a:gd name="T12" fmla="*/ 167 w 184"/>
                <a:gd name="T13" fmla="*/ 13 h 88"/>
                <a:gd name="T14" fmla="*/ 172 w 184"/>
                <a:gd name="T15" fmla="*/ 19 h 88"/>
                <a:gd name="T16" fmla="*/ 182 w 184"/>
                <a:gd name="T17" fmla="*/ 2 h 88"/>
                <a:gd name="T18" fmla="*/ 181 w 184"/>
                <a:gd name="T19" fmla="*/ 0 h 88"/>
                <a:gd name="T20" fmla="*/ 168 w 184"/>
                <a:gd name="T21" fmla="*/ 0 h 88"/>
                <a:gd name="T22" fmla="*/ 161 w 184"/>
                <a:gd name="T23" fmla="*/ 2 h 88"/>
                <a:gd name="T24" fmla="*/ 164 w 184"/>
                <a:gd name="T25" fmla="*/ 7 h 88"/>
                <a:gd name="T26" fmla="*/ 135 w 184"/>
                <a:gd name="T27" fmla="*/ 26 h 88"/>
                <a:gd name="T28" fmla="*/ 118 w 184"/>
                <a:gd name="T29" fmla="*/ 8 h 88"/>
                <a:gd name="T30" fmla="*/ 0 w 184"/>
                <a:gd name="T31" fmla="*/ 24 h 88"/>
                <a:gd name="T32" fmla="*/ 9 w 184"/>
                <a:gd name="T33" fmla="*/ 30 h 88"/>
                <a:gd name="T34" fmla="*/ 18 w 184"/>
                <a:gd name="T35" fmla="*/ 17 h 88"/>
                <a:gd name="T36" fmla="*/ 126 w 184"/>
                <a:gd name="T37" fmla="*/ 25 h 88"/>
                <a:gd name="T38" fmla="*/ 126 w 184"/>
                <a:gd name="T39" fmla="*/ 40 h 88"/>
                <a:gd name="T40" fmla="*/ 126 w 184"/>
                <a:gd name="T41" fmla="*/ 48 h 88"/>
                <a:gd name="T42" fmla="*/ 126 w 184"/>
                <a:gd name="T43" fmla="*/ 57 h 88"/>
                <a:gd name="T44" fmla="*/ 118 w 184"/>
                <a:gd name="T45" fmla="*/ 79 h 88"/>
                <a:gd name="T46" fmla="*/ 9 w 184"/>
                <a:gd name="T47" fmla="*/ 70 h 88"/>
                <a:gd name="T48" fmla="*/ 5 w 184"/>
                <a:gd name="T49" fmla="*/ 63 h 88"/>
                <a:gd name="T50" fmla="*/ 0 w 184"/>
                <a:gd name="T51" fmla="*/ 70 h 88"/>
                <a:gd name="T52" fmla="*/ 118 w 184"/>
                <a:gd name="T53" fmla="*/ 88 h 88"/>
                <a:gd name="T54" fmla="*/ 135 w 184"/>
                <a:gd name="T55" fmla="*/ 63 h 88"/>
                <a:gd name="T56" fmla="*/ 159 w 184"/>
                <a:gd name="T57" fmla="*/ 84 h 88"/>
                <a:gd name="T58" fmla="*/ 160 w 184"/>
                <a:gd name="T59" fmla="*/ 86 h 88"/>
                <a:gd name="T60" fmla="*/ 180 w 184"/>
                <a:gd name="T61" fmla="*/ 85 h 88"/>
                <a:gd name="T62" fmla="*/ 171 w 184"/>
                <a:gd name="T63" fmla="*/ 68 h 88"/>
                <a:gd name="T64" fmla="*/ 169 w 184"/>
                <a:gd name="T65" fmla="*/ 68 h 88"/>
                <a:gd name="T66" fmla="*/ 165 w 184"/>
                <a:gd name="T67" fmla="*/ 74 h 88"/>
                <a:gd name="T68" fmla="*/ 135 w 184"/>
                <a:gd name="T69" fmla="*/ 48 h 88"/>
                <a:gd name="T70" fmla="*/ 166 w 184"/>
                <a:gd name="T7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88">
                  <a:moveTo>
                    <a:pt x="166" y="55"/>
                  </a:moveTo>
                  <a:cubicBezTo>
                    <a:pt x="166" y="55"/>
                    <a:pt x="166" y="55"/>
                    <a:pt x="167" y="55"/>
                  </a:cubicBezTo>
                  <a:cubicBezTo>
                    <a:pt x="167" y="56"/>
                    <a:pt x="168" y="55"/>
                    <a:pt x="168" y="5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4"/>
                    <a:pt x="167" y="34"/>
                    <a:pt x="167" y="34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8"/>
                    <a:pt x="172" y="18"/>
                    <a:pt x="172" y="18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1"/>
                    <a:pt x="182" y="1"/>
                    <a:pt x="18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2"/>
                  </a:cubicBezTo>
                  <a:cubicBezTo>
                    <a:pt x="160" y="2"/>
                    <a:pt x="161" y="3"/>
                    <a:pt x="161" y="3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16"/>
                    <a:pt x="127" y="8"/>
                    <a:pt x="1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9" y="8"/>
                    <a:pt x="1" y="15"/>
                    <a:pt x="0" y="2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1"/>
                    <a:pt x="13" y="17"/>
                    <a:pt x="18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22" y="17"/>
                    <a:pt x="126" y="21"/>
                    <a:pt x="126" y="25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5"/>
                    <a:pt x="122" y="79"/>
                    <a:pt x="1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3" y="79"/>
                    <a:pt x="9" y="75"/>
                    <a:pt x="9" y="7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0"/>
                    <a:pt x="8" y="88"/>
                    <a:pt x="18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7" y="88"/>
                    <a:pt x="135" y="80"/>
                    <a:pt x="135" y="70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9" y="86"/>
                    <a:pt x="160" y="86"/>
                    <a:pt x="160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0" y="68"/>
                    <a:pt x="170" y="67"/>
                  </a:cubicBezTo>
                  <a:cubicBezTo>
                    <a:pt x="169" y="67"/>
                    <a:pt x="169" y="67"/>
                    <a:pt x="169" y="68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6" y="48"/>
                    <a:pt x="166" y="48"/>
                    <a:pt x="166" y="48"/>
                  </a:cubicBezTo>
                  <a:lnTo>
                    <a:pt x="16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7" name="Freeform 139"/>
            <p:cNvSpPr>
              <a:spLocks/>
            </p:cNvSpPr>
            <p:nvPr/>
          </p:nvSpPr>
          <p:spPr bwMode="auto">
            <a:xfrm>
              <a:off x="8094770" y="2141791"/>
              <a:ext cx="144614" cy="203257"/>
            </a:xfrm>
            <a:custGeom>
              <a:avLst/>
              <a:gdLst>
                <a:gd name="T0" fmla="*/ 49 w 76"/>
                <a:gd name="T1" fmla="*/ 64 h 94"/>
                <a:gd name="T2" fmla="*/ 49 w 76"/>
                <a:gd name="T3" fmla="*/ 66 h 94"/>
                <a:gd name="T4" fmla="*/ 56 w 76"/>
                <a:gd name="T5" fmla="*/ 61 h 94"/>
                <a:gd name="T6" fmla="*/ 61 w 76"/>
                <a:gd name="T7" fmla="*/ 58 h 94"/>
                <a:gd name="T8" fmla="*/ 65 w 76"/>
                <a:gd name="T9" fmla="*/ 55 h 94"/>
                <a:gd name="T10" fmla="*/ 76 w 76"/>
                <a:gd name="T11" fmla="*/ 48 h 94"/>
                <a:gd name="T12" fmla="*/ 65 w 76"/>
                <a:gd name="T13" fmla="*/ 40 h 94"/>
                <a:gd name="T14" fmla="*/ 61 w 76"/>
                <a:gd name="T15" fmla="*/ 38 h 94"/>
                <a:gd name="T16" fmla="*/ 56 w 76"/>
                <a:gd name="T17" fmla="*/ 35 h 94"/>
                <a:gd name="T18" fmla="*/ 49 w 76"/>
                <a:gd name="T19" fmla="*/ 30 h 94"/>
                <a:gd name="T20" fmla="*/ 49 w 76"/>
                <a:gd name="T21" fmla="*/ 37 h 94"/>
                <a:gd name="T22" fmla="*/ 49 w 76"/>
                <a:gd name="T23" fmla="*/ 38 h 94"/>
                <a:gd name="T24" fmla="*/ 49 w 76"/>
                <a:gd name="T25" fmla="*/ 39 h 94"/>
                <a:gd name="T26" fmla="*/ 49 w 76"/>
                <a:gd name="T27" fmla="*/ 39 h 94"/>
                <a:gd name="T28" fmla="*/ 45 w 76"/>
                <a:gd name="T29" fmla="*/ 39 h 94"/>
                <a:gd name="T30" fmla="*/ 45 w 76"/>
                <a:gd name="T31" fmla="*/ 39 h 94"/>
                <a:gd name="T32" fmla="*/ 42 w 76"/>
                <a:gd name="T33" fmla="*/ 39 h 94"/>
                <a:gd name="T34" fmla="*/ 42 w 76"/>
                <a:gd name="T35" fmla="*/ 39 h 94"/>
                <a:gd name="T36" fmla="*/ 13 w 76"/>
                <a:gd name="T37" fmla="*/ 4 h 94"/>
                <a:gd name="T38" fmla="*/ 10 w 76"/>
                <a:gd name="T39" fmla="*/ 0 h 94"/>
                <a:gd name="T40" fmla="*/ 7 w 76"/>
                <a:gd name="T41" fmla="*/ 4 h 94"/>
                <a:gd name="T42" fmla="*/ 19 w 76"/>
                <a:gd name="T43" fmla="*/ 34 h 94"/>
                <a:gd name="T44" fmla="*/ 39 w 76"/>
                <a:gd name="T45" fmla="*/ 45 h 94"/>
                <a:gd name="T46" fmla="*/ 4 w 76"/>
                <a:gd name="T47" fmla="*/ 45 h 94"/>
                <a:gd name="T48" fmla="*/ 0 w 76"/>
                <a:gd name="T49" fmla="*/ 48 h 94"/>
                <a:gd name="T50" fmla="*/ 4 w 76"/>
                <a:gd name="T51" fmla="*/ 51 h 94"/>
                <a:gd name="T52" fmla="*/ 33 w 76"/>
                <a:gd name="T53" fmla="*/ 51 h 94"/>
                <a:gd name="T54" fmla="*/ 19 w 76"/>
                <a:gd name="T55" fmla="*/ 60 h 94"/>
                <a:gd name="T56" fmla="*/ 7 w 76"/>
                <a:gd name="T57" fmla="*/ 90 h 94"/>
                <a:gd name="T58" fmla="*/ 10 w 76"/>
                <a:gd name="T59" fmla="*/ 94 h 94"/>
                <a:gd name="T60" fmla="*/ 13 w 76"/>
                <a:gd name="T61" fmla="*/ 90 h 94"/>
                <a:gd name="T62" fmla="*/ 42 w 76"/>
                <a:gd name="T63" fmla="*/ 55 h 94"/>
                <a:gd name="T64" fmla="*/ 42 w 76"/>
                <a:gd name="T65" fmla="*/ 55 h 94"/>
                <a:gd name="T66" fmla="*/ 45 w 76"/>
                <a:gd name="T67" fmla="*/ 55 h 94"/>
                <a:gd name="T68" fmla="*/ 45 w 76"/>
                <a:gd name="T69" fmla="*/ 55 h 94"/>
                <a:gd name="T70" fmla="*/ 49 w 76"/>
                <a:gd name="T71" fmla="*/ 55 h 94"/>
                <a:gd name="T72" fmla="*/ 49 w 76"/>
                <a:gd name="T73" fmla="*/ 55 h 94"/>
                <a:gd name="T74" fmla="*/ 49 w 76"/>
                <a:gd name="T75" fmla="*/ 6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94">
                  <a:moveTo>
                    <a:pt x="49" y="64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4" y="39"/>
                    <a:pt x="43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6" y="35"/>
                    <a:pt x="13" y="21"/>
                    <a:pt x="13" y="4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8" y="0"/>
                    <a:pt x="7" y="2"/>
                    <a:pt x="7" y="4"/>
                  </a:cubicBezTo>
                  <a:cubicBezTo>
                    <a:pt x="7" y="15"/>
                    <a:pt x="11" y="26"/>
                    <a:pt x="19" y="34"/>
                  </a:cubicBezTo>
                  <a:cubicBezTo>
                    <a:pt x="24" y="39"/>
                    <a:pt x="31" y="43"/>
                    <a:pt x="39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6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8" y="53"/>
                    <a:pt x="23" y="56"/>
                    <a:pt x="19" y="60"/>
                  </a:cubicBezTo>
                  <a:cubicBezTo>
                    <a:pt x="11" y="68"/>
                    <a:pt x="7" y="79"/>
                    <a:pt x="7" y="90"/>
                  </a:cubicBezTo>
                  <a:cubicBezTo>
                    <a:pt x="7" y="92"/>
                    <a:pt x="8" y="94"/>
                    <a:pt x="10" y="94"/>
                  </a:cubicBezTo>
                  <a:cubicBezTo>
                    <a:pt x="12" y="94"/>
                    <a:pt x="13" y="92"/>
                    <a:pt x="13" y="90"/>
                  </a:cubicBezTo>
                  <a:cubicBezTo>
                    <a:pt x="13" y="73"/>
                    <a:pt x="26" y="59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5"/>
                    <a:pt x="44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7" y="55"/>
                    <a:pt x="48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4"/>
                    <a:pt x="49" y="64"/>
                    <a:pt x="4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8" name="모서리가 둥근 직사각형 227"/>
            <p:cNvSpPr/>
            <p:nvPr/>
          </p:nvSpPr>
          <p:spPr>
            <a:xfrm rot="16200000">
              <a:off x="8448801" y="1309938"/>
              <a:ext cx="1799568" cy="2905536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0189946" y="1896519"/>
              <a:ext cx="941111" cy="349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2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8576742" y="2819137"/>
              <a:ext cx="2864701" cy="815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 Labels :</a:t>
              </a:r>
            </a:p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app: recommendation-service</a:t>
              </a:r>
            </a:p>
            <a:p>
              <a:r>
                <a:rPr kumimoji="1" lang="en-US" altLang="ko-KR" sz="1200" i="1" dirty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ersion: v1</a:t>
              </a:r>
              <a:endParaRPr kumimoji="1" lang="ko-KR" altLang="en-US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1" name="Oval 6"/>
            <p:cNvSpPr>
              <a:spLocks noChangeArrowheads="1"/>
            </p:cNvSpPr>
            <p:nvPr/>
          </p:nvSpPr>
          <p:spPr bwMode="auto">
            <a:xfrm>
              <a:off x="7975939" y="4928873"/>
              <a:ext cx="629449" cy="71335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32" name="그룹 231"/>
            <p:cNvGrpSpPr/>
            <p:nvPr/>
          </p:nvGrpSpPr>
          <p:grpSpPr>
            <a:xfrm>
              <a:off x="8194440" y="5148077"/>
              <a:ext cx="220440" cy="290765"/>
              <a:chOff x="11277600" y="2381251"/>
              <a:chExt cx="527051" cy="612775"/>
            </a:xfrm>
          </p:grpSpPr>
          <p:sp>
            <p:nvSpPr>
              <p:cNvPr id="251" name="Freeform 64"/>
              <p:cNvSpPr>
                <a:spLocks/>
              </p:cNvSpPr>
              <p:nvPr/>
            </p:nvSpPr>
            <p:spPr bwMode="auto">
              <a:xfrm>
                <a:off x="11296650" y="2381251"/>
                <a:ext cx="493713" cy="282575"/>
              </a:xfrm>
              <a:custGeom>
                <a:avLst/>
                <a:gdLst>
                  <a:gd name="T0" fmla="*/ 66 w 131"/>
                  <a:gd name="T1" fmla="*/ 0 h 75"/>
                  <a:gd name="T2" fmla="*/ 65 w 131"/>
                  <a:gd name="T3" fmla="*/ 0 h 75"/>
                  <a:gd name="T4" fmla="*/ 65 w 131"/>
                  <a:gd name="T5" fmla="*/ 0 h 75"/>
                  <a:gd name="T6" fmla="*/ 0 w 131"/>
                  <a:gd name="T7" fmla="*/ 38 h 75"/>
                  <a:gd name="T8" fmla="*/ 1 w 131"/>
                  <a:gd name="T9" fmla="*/ 39 h 75"/>
                  <a:gd name="T10" fmla="*/ 65 w 131"/>
                  <a:gd name="T11" fmla="*/ 75 h 75"/>
                  <a:gd name="T12" fmla="*/ 131 w 131"/>
                  <a:gd name="T13" fmla="*/ 39 h 75"/>
                  <a:gd name="T14" fmla="*/ 66 w 131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75">
                    <a:moveTo>
                      <a:pt x="66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131" y="39"/>
                      <a:pt x="131" y="39"/>
                      <a:pt x="131" y="39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52" name="Freeform 65"/>
              <p:cNvSpPr>
                <a:spLocks/>
              </p:cNvSpPr>
              <p:nvPr/>
            </p:nvSpPr>
            <p:spPr bwMode="auto">
              <a:xfrm>
                <a:off x="11277600" y="2578101"/>
                <a:ext cx="238125" cy="415925"/>
              </a:xfrm>
              <a:custGeom>
                <a:avLst/>
                <a:gdLst>
                  <a:gd name="T0" fmla="*/ 0 w 63"/>
                  <a:gd name="T1" fmla="*/ 72 h 111"/>
                  <a:gd name="T2" fmla="*/ 1 w 63"/>
                  <a:gd name="T3" fmla="*/ 74 h 111"/>
                  <a:gd name="T4" fmla="*/ 63 w 63"/>
                  <a:gd name="T5" fmla="*/ 111 h 111"/>
                  <a:gd name="T6" fmla="*/ 63 w 63"/>
                  <a:gd name="T7" fmla="*/ 35 h 111"/>
                  <a:gd name="T8" fmla="*/ 0 w 63"/>
                  <a:gd name="T9" fmla="*/ 0 h 111"/>
                  <a:gd name="T10" fmla="*/ 0 w 63"/>
                  <a:gd name="T11" fmla="*/ 7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1">
                    <a:moveTo>
                      <a:pt x="0" y="72"/>
                    </a:moveTo>
                    <a:cubicBezTo>
                      <a:pt x="0" y="73"/>
                      <a:pt x="1" y="73"/>
                      <a:pt x="1" y="74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253" name="Freeform 66"/>
              <p:cNvSpPr>
                <a:spLocks/>
              </p:cNvSpPr>
              <p:nvPr/>
            </p:nvSpPr>
            <p:spPr bwMode="auto">
              <a:xfrm>
                <a:off x="11568113" y="2581276"/>
                <a:ext cx="236538" cy="412750"/>
              </a:xfrm>
              <a:custGeom>
                <a:avLst/>
                <a:gdLst>
                  <a:gd name="T0" fmla="*/ 0 w 63"/>
                  <a:gd name="T1" fmla="*/ 110 h 110"/>
                  <a:gd name="T2" fmla="*/ 63 w 63"/>
                  <a:gd name="T3" fmla="*/ 73 h 110"/>
                  <a:gd name="T4" fmla="*/ 63 w 63"/>
                  <a:gd name="T5" fmla="*/ 71 h 110"/>
                  <a:gd name="T6" fmla="*/ 63 w 63"/>
                  <a:gd name="T7" fmla="*/ 0 h 110"/>
                  <a:gd name="T8" fmla="*/ 0 w 63"/>
                  <a:gd name="T9" fmla="*/ 35 h 110"/>
                  <a:gd name="T10" fmla="*/ 0 w 63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0">
                    <a:moveTo>
                      <a:pt x="0" y="110"/>
                    </a:move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2"/>
                      <a:pt x="63" y="72"/>
                      <a:pt x="63" y="71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233" name="Freeform 95"/>
            <p:cNvSpPr>
              <a:spLocks/>
            </p:cNvSpPr>
            <p:nvPr/>
          </p:nvSpPr>
          <p:spPr bwMode="auto">
            <a:xfrm>
              <a:off x="7965832" y="3842813"/>
              <a:ext cx="650762" cy="928785"/>
            </a:xfrm>
            <a:custGeom>
              <a:avLst/>
              <a:gdLst>
                <a:gd name="T0" fmla="*/ 0 w 342"/>
                <a:gd name="T1" fmla="*/ 218 h 430"/>
                <a:gd name="T2" fmla="*/ 272 w 342"/>
                <a:gd name="T3" fmla="*/ 331 h 430"/>
                <a:gd name="T4" fmla="*/ 342 w 342"/>
                <a:gd name="T5" fmla="*/ 218 h 430"/>
                <a:gd name="T6" fmla="*/ 284 w 342"/>
                <a:gd name="T7" fmla="*/ 118 h 430"/>
                <a:gd name="T8" fmla="*/ 0 w 342"/>
                <a:gd name="T9" fmla="*/ 21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430">
                  <a:moveTo>
                    <a:pt x="0" y="218"/>
                  </a:moveTo>
                  <a:cubicBezTo>
                    <a:pt x="0" y="361"/>
                    <a:pt x="172" y="430"/>
                    <a:pt x="272" y="331"/>
                  </a:cubicBezTo>
                  <a:cubicBezTo>
                    <a:pt x="300" y="302"/>
                    <a:pt x="321" y="253"/>
                    <a:pt x="342" y="218"/>
                  </a:cubicBezTo>
                  <a:cubicBezTo>
                    <a:pt x="321" y="183"/>
                    <a:pt x="306" y="147"/>
                    <a:pt x="284" y="118"/>
                  </a:cubicBezTo>
                  <a:cubicBezTo>
                    <a:pt x="192" y="0"/>
                    <a:pt x="0" y="65"/>
                    <a:pt x="0" y="218"/>
                  </a:cubicBez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4" name="Freeform 138"/>
            <p:cNvSpPr>
              <a:spLocks/>
            </p:cNvSpPr>
            <p:nvPr/>
          </p:nvSpPr>
          <p:spPr bwMode="auto">
            <a:xfrm>
              <a:off x="8179433" y="4198854"/>
              <a:ext cx="351091" cy="189585"/>
            </a:xfrm>
            <a:custGeom>
              <a:avLst/>
              <a:gdLst>
                <a:gd name="T0" fmla="*/ 167 w 184"/>
                <a:gd name="T1" fmla="*/ 55 h 88"/>
                <a:gd name="T2" fmla="*/ 184 w 184"/>
                <a:gd name="T3" fmla="*/ 45 h 88"/>
                <a:gd name="T4" fmla="*/ 184 w 184"/>
                <a:gd name="T5" fmla="*/ 44 h 88"/>
                <a:gd name="T6" fmla="*/ 167 w 184"/>
                <a:gd name="T7" fmla="*/ 34 h 88"/>
                <a:gd name="T8" fmla="*/ 166 w 184"/>
                <a:gd name="T9" fmla="*/ 41 h 88"/>
                <a:gd name="T10" fmla="*/ 135 w 184"/>
                <a:gd name="T11" fmla="*/ 34 h 88"/>
                <a:gd name="T12" fmla="*/ 167 w 184"/>
                <a:gd name="T13" fmla="*/ 13 h 88"/>
                <a:gd name="T14" fmla="*/ 172 w 184"/>
                <a:gd name="T15" fmla="*/ 19 h 88"/>
                <a:gd name="T16" fmla="*/ 182 w 184"/>
                <a:gd name="T17" fmla="*/ 2 h 88"/>
                <a:gd name="T18" fmla="*/ 181 w 184"/>
                <a:gd name="T19" fmla="*/ 0 h 88"/>
                <a:gd name="T20" fmla="*/ 168 w 184"/>
                <a:gd name="T21" fmla="*/ 0 h 88"/>
                <a:gd name="T22" fmla="*/ 161 w 184"/>
                <a:gd name="T23" fmla="*/ 2 h 88"/>
                <a:gd name="T24" fmla="*/ 164 w 184"/>
                <a:gd name="T25" fmla="*/ 7 h 88"/>
                <a:gd name="T26" fmla="*/ 135 w 184"/>
                <a:gd name="T27" fmla="*/ 26 h 88"/>
                <a:gd name="T28" fmla="*/ 118 w 184"/>
                <a:gd name="T29" fmla="*/ 8 h 88"/>
                <a:gd name="T30" fmla="*/ 0 w 184"/>
                <a:gd name="T31" fmla="*/ 24 h 88"/>
                <a:gd name="T32" fmla="*/ 9 w 184"/>
                <a:gd name="T33" fmla="*/ 30 h 88"/>
                <a:gd name="T34" fmla="*/ 18 w 184"/>
                <a:gd name="T35" fmla="*/ 17 h 88"/>
                <a:gd name="T36" fmla="*/ 126 w 184"/>
                <a:gd name="T37" fmla="*/ 25 h 88"/>
                <a:gd name="T38" fmla="*/ 126 w 184"/>
                <a:gd name="T39" fmla="*/ 40 h 88"/>
                <a:gd name="T40" fmla="*/ 126 w 184"/>
                <a:gd name="T41" fmla="*/ 48 h 88"/>
                <a:gd name="T42" fmla="*/ 126 w 184"/>
                <a:gd name="T43" fmla="*/ 57 h 88"/>
                <a:gd name="T44" fmla="*/ 118 w 184"/>
                <a:gd name="T45" fmla="*/ 79 h 88"/>
                <a:gd name="T46" fmla="*/ 9 w 184"/>
                <a:gd name="T47" fmla="*/ 70 h 88"/>
                <a:gd name="T48" fmla="*/ 5 w 184"/>
                <a:gd name="T49" fmla="*/ 63 h 88"/>
                <a:gd name="T50" fmla="*/ 0 w 184"/>
                <a:gd name="T51" fmla="*/ 70 h 88"/>
                <a:gd name="T52" fmla="*/ 118 w 184"/>
                <a:gd name="T53" fmla="*/ 88 h 88"/>
                <a:gd name="T54" fmla="*/ 135 w 184"/>
                <a:gd name="T55" fmla="*/ 63 h 88"/>
                <a:gd name="T56" fmla="*/ 159 w 184"/>
                <a:gd name="T57" fmla="*/ 84 h 88"/>
                <a:gd name="T58" fmla="*/ 160 w 184"/>
                <a:gd name="T59" fmla="*/ 86 h 88"/>
                <a:gd name="T60" fmla="*/ 180 w 184"/>
                <a:gd name="T61" fmla="*/ 85 h 88"/>
                <a:gd name="T62" fmla="*/ 171 w 184"/>
                <a:gd name="T63" fmla="*/ 68 h 88"/>
                <a:gd name="T64" fmla="*/ 169 w 184"/>
                <a:gd name="T65" fmla="*/ 68 h 88"/>
                <a:gd name="T66" fmla="*/ 165 w 184"/>
                <a:gd name="T67" fmla="*/ 74 h 88"/>
                <a:gd name="T68" fmla="*/ 135 w 184"/>
                <a:gd name="T69" fmla="*/ 48 h 88"/>
                <a:gd name="T70" fmla="*/ 166 w 184"/>
                <a:gd name="T7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88">
                  <a:moveTo>
                    <a:pt x="166" y="55"/>
                  </a:moveTo>
                  <a:cubicBezTo>
                    <a:pt x="166" y="55"/>
                    <a:pt x="166" y="55"/>
                    <a:pt x="167" y="55"/>
                  </a:cubicBezTo>
                  <a:cubicBezTo>
                    <a:pt x="167" y="56"/>
                    <a:pt x="168" y="55"/>
                    <a:pt x="168" y="5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4"/>
                    <a:pt x="167" y="34"/>
                    <a:pt x="167" y="34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8"/>
                    <a:pt x="172" y="18"/>
                    <a:pt x="172" y="18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1"/>
                    <a:pt x="182" y="1"/>
                    <a:pt x="18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2"/>
                  </a:cubicBezTo>
                  <a:cubicBezTo>
                    <a:pt x="160" y="2"/>
                    <a:pt x="161" y="3"/>
                    <a:pt x="161" y="3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16"/>
                    <a:pt x="127" y="8"/>
                    <a:pt x="1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9" y="8"/>
                    <a:pt x="1" y="15"/>
                    <a:pt x="0" y="2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1"/>
                    <a:pt x="13" y="17"/>
                    <a:pt x="18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22" y="17"/>
                    <a:pt x="126" y="21"/>
                    <a:pt x="126" y="25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5"/>
                    <a:pt x="122" y="79"/>
                    <a:pt x="1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3" y="79"/>
                    <a:pt x="9" y="75"/>
                    <a:pt x="9" y="7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0"/>
                    <a:pt x="8" y="88"/>
                    <a:pt x="18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7" y="88"/>
                    <a:pt x="135" y="80"/>
                    <a:pt x="135" y="70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9" y="86"/>
                    <a:pt x="160" y="86"/>
                    <a:pt x="160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0" y="68"/>
                    <a:pt x="170" y="67"/>
                  </a:cubicBezTo>
                  <a:cubicBezTo>
                    <a:pt x="169" y="67"/>
                    <a:pt x="169" y="67"/>
                    <a:pt x="169" y="68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6" y="48"/>
                    <a:pt x="166" y="48"/>
                    <a:pt x="166" y="48"/>
                  </a:cubicBezTo>
                  <a:lnTo>
                    <a:pt x="16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5" name="Freeform 139"/>
            <p:cNvSpPr>
              <a:spLocks/>
            </p:cNvSpPr>
            <p:nvPr/>
          </p:nvSpPr>
          <p:spPr bwMode="auto">
            <a:xfrm>
              <a:off x="8094770" y="4191563"/>
              <a:ext cx="144614" cy="203257"/>
            </a:xfrm>
            <a:custGeom>
              <a:avLst/>
              <a:gdLst>
                <a:gd name="T0" fmla="*/ 49 w 76"/>
                <a:gd name="T1" fmla="*/ 64 h 94"/>
                <a:gd name="T2" fmla="*/ 49 w 76"/>
                <a:gd name="T3" fmla="*/ 66 h 94"/>
                <a:gd name="T4" fmla="*/ 56 w 76"/>
                <a:gd name="T5" fmla="*/ 61 h 94"/>
                <a:gd name="T6" fmla="*/ 61 w 76"/>
                <a:gd name="T7" fmla="*/ 58 h 94"/>
                <a:gd name="T8" fmla="*/ 65 w 76"/>
                <a:gd name="T9" fmla="*/ 55 h 94"/>
                <a:gd name="T10" fmla="*/ 76 w 76"/>
                <a:gd name="T11" fmla="*/ 48 h 94"/>
                <a:gd name="T12" fmla="*/ 65 w 76"/>
                <a:gd name="T13" fmla="*/ 40 h 94"/>
                <a:gd name="T14" fmla="*/ 61 w 76"/>
                <a:gd name="T15" fmla="*/ 38 h 94"/>
                <a:gd name="T16" fmla="*/ 56 w 76"/>
                <a:gd name="T17" fmla="*/ 35 h 94"/>
                <a:gd name="T18" fmla="*/ 49 w 76"/>
                <a:gd name="T19" fmla="*/ 30 h 94"/>
                <a:gd name="T20" fmla="*/ 49 w 76"/>
                <a:gd name="T21" fmla="*/ 37 h 94"/>
                <a:gd name="T22" fmla="*/ 49 w 76"/>
                <a:gd name="T23" fmla="*/ 38 h 94"/>
                <a:gd name="T24" fmla="*/ 49 w 76"/>
                <a:gd name="T25" fmla="*/ 39 h 94"/>
                <a:gd name="T26" fmla="*/ 49 w 76"/>
                <a:gd name="T27" fmla="*/ 39 h 94"/>
                <a:gd name="T28" fmla="*/ 45 w 76"/>
                <a:gd name="T29" fmla="*/ 39 h 94"/>
                <a:gd name="T30" fmla="*/ 45 w 76"/>
                <a:gd name="T31" fmla="*/ 39 h 94"/>
                <a:gd name="T32" fmla="*/ 42 w 76"/>
                <a:gd name="T33" fmla="*/ 39 h 94"/>
                <a:gd name="T34" fmla="*/ 42 w 76"/>
                <a:gd name="T35" fmla="*/ 39 h 94"/>
                <a:gd name="T36" fmla="*/ 13 w 76"/>
                <a:gd name="T37" fmla="*/ 4 h 94"/>
                <a:gd name="T38" fmla="*/ 10 w 76"/>
                <a:gd name="T39" fmla="*/ 0 h 94"/>
                <a:gd name="T40" fmla="*/ 7 w 76"/>
                <a:gd name="T41" fmla="*/ 4 h 94"/>
                <a:gd name="T42" fmla="*/ 19 w 76"/>
                <a:gd name="T43" fmla="*/ 34 h 94"/>
                <a:gd name="T44" fmla="*/ 39 w 76"/>
                <a:gd name="T45" fmla="*/ 45 h 94"/>
                <a:gd name="T46" fmla="*/ 4 w 76"/>
                <a:gd name="T47" fmla="*/ 45 h 94"/>
                <a:gd name="T48" fmla="*/ 0 w 76"/>
                <a:gd name="T49" fmla="*/ 48 h 94"/>
                <a:gd name="T50" fmla="*/ 4 w 76"/>
                <a:gd name="T51" fmla="*/ 51 h 94"/>
                <a:gd name="T52" fmla="*/ 33 w 76"/>
                <a:gd name="T53" fmla="*/ 51 h 94"/>
                <a:gd name="T54" fmla="*/ 19 w 76"/>
                <a:gd name="T55" fmla="*/ 60 h 94"/>
                <a:gd name="T56" fmla="*/ 7 w 76"/>
                <a:gd name="T57" fmla="*/ 90 h 94"/>
                <a:gd name="T58" fmla="*/ 10 w 76"/>
                <a:gd name="T59" fmla="*/ 94 h 94"/>
                <a:gd name="T60" fmla="*/ 13 w 76"/>
                <a:gd name="T61" fmla="*/ 90 h 94"/>
                <a:gd name="T62" fmla="*/ 42 w 76"/>
                <a:gd name="T63" fmla="*/ 55 h 94"/>
                <a:gd name="T64" fmla="*/ 42 w 76"/>
                <a:gd name="T65" fmla="*/ 55 h 94"/>
                <a:gd name="T66" fmla="*/ 45 w 76"/>
                <a:gd name="T67" fmla="*/ 55 h 94"/>
                <a:gd name="T68" fmla="*/ 45 w 76"/>
                <a:gd name="T69" fmla="*/ 55 h 94"/>
                <a:gd name="T70" fmla="*/ 49 w 76"/>
                <a:gd name="T71" fmla="*/ 55 h 94"/>
                <a:gd name="T72" fmla="*/ 49 w 76"/>
                <a:gd name="T73" fmla="*/ 55 h 94"/>
                <a:gd name="T74" fmla="*/ 49 w 76"/>
                <a:gd name="T75" fmla="*/ 6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94">
                  <a:moveTo>
                    <a:pt x="49" y="64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4" y="39"/>
                    <a:pt x="43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6" y="35"/>
                    <a:pt x="13" y="21"/>
                    <a:pt x="13" y="4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8" y="0"/>
                    <a:pt x="7" y="2"/>
                    <a:pt x="7" y="4"/>
                  </a:cubicBezTo>
                  <a:cubicBezTo>
                    <a:pt x="7" y="15"/>
                    <a:pt x="11" y="26"/>
                    <a:pt x="19" y="34"/>
                  </a:cubicBezTo>
                  <a:cubicBezTo>
                    <a:pt x="24" y="39"/>
                    <a:pt x="31" y="43"/>
                    <a:pt x="39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6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8" y="53"/>
                    <a:pt x="23" y="56"/>
                    <a:pt x="19" y="60"/>
                  </a:cubicBezTo>
                  <a:cubicBezTo>
                    <a:pt x="11" y="68"/>
                    <a:pt x="7" y="79"/>
                    <a:pt x="7" y="90"/>
                  </a:cubicBezTo>
                  <a:cubicBezTo>
                    <a:pt x="7" y="92"/>
                    <a:pt x="8" y="94"/>
                    <a:pt x="10" y="94"/>
                  </a:cubicBezTo>
                  <a:cubicBezTo>
                    <a:pt x="12" y="94"/>
                    <a:pt x="13" y="92"/>
                    <a:pt x="13" y="90"/>
                  </a:cubicBezTo>
                  <a:cubicBezTo>
                    <a:pt x="13" y="73"/>
                    <a:pt x="26" y="59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5"/>
                    <a:pt x="44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7" y="55"/>
                    <a:pt x="48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4"/>
                    <a:pt x="49" y="64"/>
                    <a:pt x="4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236" name="직선 연결선[R] 235"/>
            <p:cNvCxnSpPr/>
            <p:nvPr/>
          </p:nvCxnSpPr>
          <p:spPr>
            <a:xfrm flipH="1">
              <a:off x="8278868" y="4638643"/>
              <a:ext cx="11796" cy="294573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7" name="모서리가 둥근 직사각형 236"/>
            <p:cNvSpPr/>
            <p:nvPr/>
          </p:nvSpPr>
          <p:spPr>
            <a:xfrm rot="16200000">
              <a:off x="8448801" y="3359710"/>
              <a:ext cx="1799568" cy="2905536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10193403" y="3940667"/>
              <a:ext cx="941111" cy="349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2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8613228" y="4882545"/>
              <a:ext cx="2920855" cy="815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 Labels :</a:t>
              </a:r>
            </a:p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app: recommendation-service</a:t>
              </a:r>
            </a:p>
            <a:p>
              <a:r>
                <a:rPr kumimoji="1" lang="en-US" altLang="ko-KR" sz="1200" i="1" dirty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ersion: v2</a:t>
              </a:r>
              <a:endParaRPr kumimoji="1" lang="ko-KR" altLang="en-US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8685" y="3536886"/>
              <a:ext cx="1015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F8F8F8"/>
                  </a:solidFill>
                </a:rPr>
                <a:t>E</a:t>
              </a:r>
              <a:r>
                <a:rPr kumimoji="1" lang="en-US" altLang="ko-KR" sz="1000" dirty="0" smtClean="0">
                  <a:solidFill>
                    <a:srgbClr val="F8F8F8"/>
                  </a:solidFill>
                </a:rPr>
                <a:t>nvoy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8006582" y="2272693"/>
              <a:ext cx="1015471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F8F8F8"/>
                  </a:solidFill>
                </a:rPr>
                <a:t>E</a:t>
              </a:r>
              <a:r>
                <a:rPr kumimoji="1" lang="en-US" altLang="ko-KR" sz="1000" smtClean="0">
                  <a:solidFill>
                    <a:srgbClr val="F8F8F8"/>
                  </a:solidFill>
                </a:rPr>
                <a:t>nvoy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7995504" y="4315980"/>
              <a:ext cx="1015471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F8F8F8"/>
                  </a:solidFill>
                </a:rPr>
                <a:t>E</a:t>
              </a:r>
              <a:r>
                <a:rPr kumimoji="1" lang="en-US" altLang="ko-KR" sz="1000" dirty="0" smtClean="0">
                  <a:solidFill>
                    <a:srgbClr val="F8F8F8"/>
                  </a:solidFill>
                </a:rPr>
                <a:t>nvoy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cxnSp>
          <p:nvCxnSpPr>
            <p:cNvPr id="243" name="직선 연결선[R] 242"/>
            <p:cNvCxnSpPr/>
            <p:nvPr/>
          </p:nvCxnSpPr>
          <p:spPr>
            <a:xfrm flipH="1" flipV="1">
              <a:off x="5046953" y="3497078"/>
              <a:ext cx="2918879" cy="816607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직선 연결선[R] 243"/>
            <p:cNvCxnSpPr/>
            <p:nvPr/>
          </p:nvCxnSpPr>
          <p:spPr>
            <a:xfrm flipH="1">
              <a:off x="5054921" y="2263913"/>
              <a:ext cx="2910911" cy="1233165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직선 연결선[R] 244"/>
            <p:cNvCxnSpPr/>
            <p:nvPr/>
          </p:nvCxnSpPr>
          <p:spPr>
            <a:xfrm flipH="1">
              <a:off x="8274652" y="2605660"/>
              <a:ext cx="11796" cy="294573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6" name="TextBox 245"/>
            <p:cNvSpPr txBox="1"/>
            <p:nvPr/>
          </p:nvSpPr>
          <p:spPr>
            <a:xfrm>
              <a:off x="4476482" y="4769680"/>
              <a:ext cx="1015471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smtClean="0">
                  <a:solidFill>
                    <a:srgbClr val="F8F8F8"/>
                  </a:solidFill>
                </a:rPr>
                <a:t>App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8074786" y="3291718"/>
              <a:ext cx="1015471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smtClean="0">
                  <a:solidFill>
                    <a:srgbClr val="F8F8F8"/>
                  </a:solidFill>
                </a:rPr>
                <a:t>App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8056791" y="5348879"/>
              <a:ext cx="1015471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smtClean="0">
                  <a:solidFill>
                    <a:srgbClr val="F8F8F8"/>
                  </a:solidFill>
                </a:rPr>
                <a:t>App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cxnSp>
          <p:nvCxnSpPr>
            <p:cNvPr id="249" name="직선 연결선[R] 248"/>
            <p:cNvCxnSpPr/>
            <p:nvPr/>
          </p:nvCxnSpPr>
          <p:spPr>
            <a:xfrm flipH="1" flipV="1">
              <a:off x="2569832" y="3475478"/>
              <a:ext cx="1826359" cy="21600"/>
            </a:xfrm>
            <a:prstGeom prst="line">
              <a:avLst/>
            </a:prstGeom>
            <a:ln w="38100">
              <a:solidFill>
                <a:schemeClr val="accent4"/>
              </a:solidFill>
              <a:prstDash val="sysDash"/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0" name="TextBox 249"/>
            <p:cNvSpPr txBox="1"/>
            <p:nvPr/>
          </p:nvSpPr>
          <p:spPr>
            <a:xfrm>
              <a:off x="4226463" y="2881938"/>
              <a:ext cx="941111" cy="349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2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Freeform 138"/>
            <p:cNvSpPr>
              <a:spLocks/>
            </p:cNvSpPr>
            <p:nvPr/>
          </p:nvSpPr>
          <p:spPr bwMode="auto">
            <a:xfrm>
              <a:off x="4609792" y="3382247"/>
              <a:ext cx="351091" cy="189585"/>
            </a:xfrm>
            <a:custGeom>
              <a:avLst/>
              <a:gdLst>
                <a:gd name="T0" fmla="*/ 167 w 184"/>
                <a:gd name="T1" fmla="*/ 55 h 88"/>
                <a:gd name="T2" fmla="*/ 184 w 184"/>
                <a:gd name="T3" fmla="*/ 45 h 88"/>
                <a:gd name="T4" fmla="*/ 184 w 184"/>
                <a:gd name="T5" fmla="*/ 44 h 88"/>
                <a:gd name="T6" fmla="*/ 167 w 184"/>
                <a:gd name="T7" fmla="*/ 34 h 88"/>
                <a:gd name="T8" fmla="*/ 166 w 184"/>
                <a:gd name="T9" fmla="*/ 41 h 88"/>
                <a:gd name="T10" fmla="*/ 135 w 184"/>
                <a:gd name="T11" fmla="*/ 34 h 88"/>
                <a:gd name="T12" fmla="*/ 167 w 184"/>
                <a:gd name="T13" fmla="*/ 13 h 88"/>
                <a:gd name="T14" fmla="*/ 172 w 184"/>
                <a:gd name="T15" fmla="*/ 19 h 88"/>
                <a:gd name="T16" fmla="*/ 182 w 184"/>
                <a:gd name="T17" fmla="*/ 2 h 88"/>
                <a:gd name="T18" fmla="*/ 181 w 184"/>
                <a:gd name="T19" fmla="*/ 0 h 88"/>
                <a:gd name="T20" fmla="*/ 168 w 184"/>
                <a:gd name="T21" fmla="*/ 0 h 88"/>
                <a:gd name="T22" fmla="*/ 161 w 184"/>
                <a:gd name="T23" fmla="*/ 2 h 88"/>
                <a:gd name="T24" fmla="*/ 164 w 184"/>
                <a:gd name="T25" fmla="*/ 7 h 88"/>
                <a:gd name="T26" fmla="*/ 135 w 184"/>
                <a:gd name="T27" fmla="*/ 26 h 88"/>
                <a:gd name="T28" fmla="*/ 118 w 184"/>
                <a:gd name="T29" fmla="*/ 8 h 88"/>
                <a:gd name="T30" fmla="*/ 0 w 184"/>
                <a:gd name="T31" fmla="*/ 24 h 88"/>
                <a:gd name="T32" fmla="*/ 9 w 184"/>
                <a:gd name="T33" fmla="*/ 30 h 88"/>
                <a:gd name="T34" fmla="*/ 18 w 184"/>
                <a:gd name="T35" fmla="*/ 17 h 88"/>
                <a:gd name="T36" fmla="*/ 126 w 184"/>
                <a:gd name="T37" fmla="*/ 25 h 88"/>
                <a:gd name="T38" fmla="*/ 126 w 184"/>
                <a:gd name="T39" fmla="*/ 40 h 88"/>
                <a:gd name="T40" fmla="*/ 126 w 184"/>
                <a:gd name="T41" fmla="*/ 48 h 88"/>
                <a:gd name="T42" fmla="*/ 126 w 184"/>
                <a:gd name="T43" fmla="*/ 57 h 88"/>
                <a:gd name="T44" fmla="*/ 118 w 184"/>
                <a:gd name="T45" fmla="*/ 79 h 88"/>
                <a:gd name="T46" fmla="*/ 9 w 184"/>
                <a:gd name="T47" fmla="*/ 70 h 88"/>
                <a:gd name="T48" fmla="*/ 5 w 184"/>
                <a:gd name="T49" fmla="*/ 63 h 88"/>
                <a:gd name="T50" fmla="*/ 0 w 184"/>
                <a:gd name="T51" fmla="*/ 70 h 88"/>
                <a:gd name="T52" fmla="*/ 118 w 184"/>
                <a:gd name="T53" fmla="*/ 88 h 88"/>
                <a:gd name="T54" fmla="*/ 135 w 184"/>
                <a:gd name="T55" fmla="*/ 63 h 88"/>
                <a:gd name="T56" fmla="*/ 159 w 184"/>
                <a:gd name="T57" fmla="*/ 84 h 88"/>
                <a:gd name="T58" fmla="*/ 160 w 184"/>
                <a:gd name="T59" fmla="*/ 86 h 88"/>
                <a:gd name="T60" fmla="*/ 180 w 184"/>
                <a:gd name="T61" fmla="*/ 85 h 88"/>
                <a:gd name="T62" fmla="*/ 171 w 184"/>
                <a:gd name="T63" fmla="*/ 68 h 88"/>
                <a:gd name="T64" fmla="*/ 169 w 184"/>
                <a:gd name="T65" fmla="*/ 68 h 88"/>
                <a:gd name="T66" fmla="*/ 165 w 184"/>
                <a:gd name="T67" fmla="*/ 74 h 88"/>
                <a:gd name="T68" fmla="*/ 135 w 184"/>
                <a:gd name="T69" fmla="*/ 48 h 88"/>
                <a:gd name="T70" fmla="*/ 166 w 184"/>
                <a:gd name="T7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88">
                  <a:moveTo>
                    <a:pt x="166" y="55"/>
                  </a:moveTo>
                  <a:cubicBezTo>
                    <a:pt x="166" y="55"/>
                    <a:pt x="166" y="55"/>
                    <a:pt x="167" y="55"/>
                  </a:cubicBezTo>
                  <a:cubicBezTo>
                    <a:pt x="167" y="56"/>
                    <a:pt x="168" y="55"/>
                    <a:pt x="168" y="5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4"/>
                    <a:pt x="167" y="34"/>
                    <a:pt x="167" y="34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8"/>
                    <a:pt x="172" y="18"/>
                    <a:pt x="172" y="18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1"/>
                    <a:pt x="182" y="1"/>
                    <a:pt x="18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2"/>
                  </a:cubicBezTo>
                  <a:cubicBezTo>
                    <a:pt x="160" y="2"/>
                    <a:pt x="161" y="3"/>
                    <a:pt x="161" y="3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16"/>
                    <a:pt x="127" y="8"/>
                    <a:pt x="1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9" y="8"/>
                    <a:pt x="1" y="15"/>
                    <a:pt x="0" y="2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1"/>
                    <a:pt x="13" y="17"/>
                    <a:pt x="18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22" y="17"/>
                    <a:pt x="126" y="21"/>
                    <a:pt x="126" y="25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5"/>
                    <a:pt x="122" y="79"/>
                    <a:pt x="1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3" y="79"/>
                    <a:pt x="9" y="75"/>
                    <a:pt x="9" y="7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0"/>
                    <a:pt x="8" y="88"/>
                    <a:pt x="18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7" y="88"/>
                    <a:pt x="135" y="80"/>
                    <a:pt x="135" y="70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9" y="86"/>
                    <a:pt x="160" y="86"/>
                    <a:pt x="160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0" y="68"/>
                    <a:pt x="170" y="67"/>
                  </a:cubicBezTo>
                  <a:cubicBezTo>
                    <a:pt x="169" y="67"/>
                    <a:pt x="169" y="67"/>
                    <a:pt x="169" y="68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6" y="48"/>
                    <a:pt x="166" y="48"/>
                    <a:pt x="166" y="48"/>
                  </a:cubicBezTo>
                  <a:lnTo>
                    <a:pt x="16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6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1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472455" cy="547526"/>
          </a:xfrm>
        </p:spPr>
        <p:txBody>
          <a:bodyPr/>
          <a:lstStyle/>
          <a:p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VirtualService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와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DestinationRule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41494" y="1439503"/>
            <a:ext cx="11226522" cy="536576"/>
          </a:xfrm>
        </p:spPr>
        <p:txBody>
          <a:bodyPr/>
          <a:lstStyle/>
          <a:p>
            <a:pPr marL="370350" indent="-285750" algn="l">
              <a:buFont typeface="Wingdings" charset="2"/>
              <a:buChar char="ü"/>
            </a:pP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ecommendation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서비스에 대한 </a:t>
            </a: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VirtualService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와 </a:t>
            </a:r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DestinationRule</a:t>
            </a:r>
            <a:endParaRPr lang="ko-KR" altLang="en-US" sz="14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3210" y="2202339"/>
            <a:ext cx="4589306" cy="38779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74653" y="2202338"/>
            <a:ext cx="530066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apiVersion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networking.istio.io</a:t>
            </a:r>
            <a:r>
              <a:rPr lang="en-US" altLang="ko-KR" sz="1400" dirty="0"/>
              <a:t>/v1alpha3</a:t>
            </a:r>
          </a:p>
          <a:p>
            <a:r>
              <a:rPr lang="en-US" altLang="ko-KR" sz="1400" dirty="0"/>
              <a:t>kind: </a:t>
            </a:r>
            <a:r>
              <a:rPr lang="en-US" altLang="ko-KR" sz="1400" dirty="0" err="1"/>
              <a:t>VirtualService</a:t>
            </a:r>
            <a:endParaRPr lang="en-US" altLang="ko-KR" sz="1400" dirty="0"/>
          </a:p>
          <a:p>
            <a:r>
              <a:rPr lang="en-US" altLang="ko-KR" sz="1400" dirty="0"/>
              <a:t>metadata:</a:t>
            </a:r>
          </a:p>
          <a:p>
            <a:r>
              <a:rPr lang="en-US" altLang="ko-KR" sz="1400" dirty="0"/>
              <a:t>  name: recommendation-service</a:t>
            </a:r>
          </a:p>
          <a:p>
            <a:r>
              <a:rPr lang="en-US" altLang="ko-KR" sz="1400" dirty="0"/>
              <a:t>spec:</a:t>
            </a:r>
          </a:p>
          <a:p>
            <a:r>
              <a:rPr lang="en-US" altLang="ko-KR" sz="1400" dirty="0"/>
              <a:t>  hosts:</a:t>
            </a:r>
          </a:p>
          <a:p>
            <a:r>
              <a:rPr lang="en-US" altLang="ko-KR" sz="1400" dirty="0"/>
              <a:t>  - recommendation-service</a:t>
            </a:r>
          </a:p>
          <a:p>
            <a:r>
              <a:rPr lang="de-DE" altLang="ko-KR" sz="1400" dirty="0"/>
              <a:t>  http:</a:t>
            </a:r>
          </a:p>
          <a:p>
            <a:r>
              <a:rPr lang="mr-IN" altLang="ko-KR" sz="1400" dirty="0"/>
              <a:t>  - </a:t>
            </a:r>
            <a:r>
              <a:rPr lang="mr-IN" altLang="ko-KR" sz="1400" dirty="0" err="1"/>
              <a:t>route</a:t>
            </a:r>
            <a:r>
              <a:rPr lang="mr-IN" altLang="ko-KR" sz="1400" dirty="0"/>
              <a:t>: </a:t>
            </a:r>
          </a:p>
          <a:p>
            <a:r>
              <a:rPr lang="en-US" altLang="ko-KR" sz="1400" dirty="0"/>
              <a:t>    - destination:</a:t>
            </a:r>
          </a:p>
          <a:p>
            <a:r>
              <a:rPr lang="en-US" altLang="ko-KR" sz="1400" dirty="0"/>
              <a:t>        host: recommendation-service</a:t>
            </a:r>
          </a:p>
          <a:p>
            <a:r>
              <a:rPr lang="mr-IN" altLang="ko-KR" sz="1400" dirty="0"/>
              <a:t>        </a:t>
            </a:r>
            <a:r>
              <a:rPr lang="mr-IN" altLang="ko-KR" sz="1400" dirty="0" err="1"/>
              <a:t>subset</a:t>
            </a:r>
            <a:r>
              <a:rPr lang="mr-IN" altLang="ko-KR" sz="1400" dirty="0"/>
              <a:t>: v1</a:t>
            </a:r>
          </a:p>
          <a:p>
            <a:r>
              <a:rPr lang="en-US" altLang="ko-KR" sz="1400" dirty="0"/>
              <a:t>      weight: 10</a:t>
            </a:r>
          </a:p>
          <a:p>
            <a:r>
              <a:rPr lang="en-US" altLang="ko-KR" sz="1400" dirty="0"/>
              <a:t>    - destination:</a:t>
            </a:r>
          </a:p>
          <a:p>
            <a:r>
              <a:rPr lang="en-US" altLang="ko-KR" sz="1400" dirty="0"/>
              <a:t>        host: recommendation-service</a:t>
            </a:r>
          </a:p>
          <a:p>
            <a:r>
              <a:rPr lang="mr-IN" altLang="ko-KR" sz="1400" dirty="0"/>
              <a:t>        </a:t>
            </a:r>
            <a:r>
              <a:rPr lang="mr-IN" altLang="ko-KR" sz="1400" dirty="0" err="1"/>
              <a:t>subset</a:t>
            </a:r>
            <a:r>
              <a:rPr lang="mr-IN" altLang="ko-KR" sz="1400" dirty="0"/>
              <a:t>: v2</a:t>
            </a:r>
          </a:p>
          <a:p>
            <a:r>
              <a:rPr lang="en-US" altLang="ko-KR" sz="1400" dirty="0"/>
              <a:t>      weight: 90</a:t>
            </a:r>
            <a:endParaRPr kumimoji="1" lang="ko-KR" altLang="en-US" sz="14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65911" y="2202337"/>
            <a:ext cx="4589306" cy="387798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67354" y="2202337"/>
            <a:ext cx="53006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apiVersion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networking.istio.io</a:t>
            </a:r>
            <a:r>
              <a:rPr lang="en-US" altLang="ko-KR" sz="1400" dirty="0"/>
              <a:t>/v1alpha3</a:t>
            </a:r>
          </a:p>
          <a:p>
            <a:r>
              <a:rPr lang="en-US" altLang="ko-KR" sz="1400" dirty="0"/>
              <a:t>kind: </a:t>
            </a:r>
            <a:r>
              <a:rPr lang="en-US" altLang="ko-KR" sz="1400" dirty="0" err="1"/>
              <a:t>DestinationRule</a:t>
            </a:r>
            <a:endParaRPr lang="en-US" altLang="ko-KR" sz="1400" dirty="0"/>
          </a:p>
          <a:p>
            <a:r>
              <a:rPr lang="en-US" altLang="ko-KR" sz="1400" dirty="0"/>
              <a:t>metadata:</a:t>
            </a:r>
          </a:p>
          <a:p>
            <a:r>
              <a:rPr lang="en-US" altLang="ko-KR" sz="1400" dirty="0"/>
              <a:t>  name: recommendation-service</a:t>
            </a:r>
          </a:p>
          <a:p>
            <a:r>
              <a:rPr lang="en-US" altLang="ko-KR" sz="1400" dirty="0"/>
              <a:t>spec:</a:t>
            </a:r>
          </a:p>
          <a:p>
            <a:r>
              <a:rPr lang="en-US" altLang="ko-KR" sz="1400" dirty="0"/>
              <a:t>  host: recommendation-service</a:t>
            </a:r>
          </a:p>
          <a:p>
            <a:r>
              <a:rPr lang="en-US" altLang="ko-KR" sz="1400" dirty="0"/>
              <a:t>  subsets:</a:t>
            </a:r>
          </a:p>
          <a:p>
            <a:r>
              <a:rPr lang="mr-IN" altLang="ko-KR" sz="1400" dirty="0"/>
              <a:t>  - </a:t>
            </a:r>
            <a:r>
              <a:rPr lang="mr-IN" altLang="ko-KR" sz="1400" dirty="0" err="1"/>
              <a:t>name</a:t>
            </a:r>
            <a:r>
              <a:rPr lang="mr-IN" altLang="ko-KR" sz="1400" dirty="0"/>
              <a:t>: v1</a:t>
            </a:r>
          </a:p>
          <a:p>
            <a:r>
              <a:rPr lang="mr-IN" altLang="ko-KR" sz="1400" dirty="0"/>
              <a:t>    </a:t>
            </a:r>
            <a:r>
              <a:rPr lang="mr-IN" altLang="ko-KR" sz="1400" dirty="0" err="1"/>
              <a:t>labels</a:t>
            </a:r>
            <a:r>
              <a:rPr lang="mr-IN" altLang="ko-KR" sz="1400" dirty="0"/>
              <a:t>:</a:t>
            </a:r>
          </a:p>
          <a:p>
            <a:r>
              <a:rPr lang="mr-IN" altLang="ko-KR" sz="1400" dirty="0"/>
              <a:t>      </a:t>
            </a:r>
            <a:r>
              <a:rPr lang="mr-IN" altLang="ko-KR" sz="1400" dirty="0" err="1"/>
              <a:t>version</a:t>
            </a:r>
            <a:r>
              <a:rPr lang="mr-IN" altLang="ko-KR" sz="1400" dirty="0"/>
              <a:t>: v1</a:t>
            </a:r>
          </a:p>
          <a:p>
            <a:r>
              <a:rPr lang="mr-IN" altLang="ko-KR" sz="1400" dirty="0"/>
              <a:t>  - </a:t>
            </a:r>
            <a:r>
              <a:rPr lang="mr-IN" altLang="ko-KR" sz="1400" dirty="0" err="1"/>
              <a:t>name</a:t>
            </a:r>
            <a:r>
              <a:rPr lang="mr-IN" altLang="ko-KR" sz="1400" dirty="0"/>
              <a:t>: v2</a:t>
            </a:r>
          </a:p>
          <a:p>
            <a:r>
              <a:rPr lang="mr-IN" altLang="ko-KR" sz="1400" dirty="0"/>
              <a:t>    </a:t>
            </a:r>
            <a:r>
              <a:rPr lang="mr-IN" altLang="ko-KR" sz="1400" dirty="0" err="1"/>
              <a:t>labels</a:t>
            </a:r>
            <a:r>
              <a:rPr lang="mr-IN" altLang="ko-KR" sz="1400" dirty="0"/>
              <a:t>:</a:t>
            </a:r>
          </a:p>
          <a:p>
            <a:r>
              <a:rPr lang="mr-IN" altLang="ko-KR" sz="1400" dirty="0"/>
              <a:t>      </a:t>
            </a:r>
            <a:r>
              <a:rPr lang="mr-IN" altLang="ko-KR" sz="1400" dirty="0" err="1"/>
              <a:t>version</a:t>
            </a:r>
            <a:r>
              <a:rPr lang="mr-IN" altLang="ko-KR" sz="1400" dirty="0"/>
              <a:t>: v2</a:t>
            </a:r>
            <a:endParaRPr kumimoji="1" lang="ko-KR" altLang="en-US" sz="14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09899" y="6080322"/>
            <a:ext cx="3665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 smtClean="0"/>
              <a:t>* </a:t>
            </a:r>
            <a:r>
              <a:rPr kumimoji="1" lang="en-US" altLang="ko-KR" sz="1000" dirty="0"/>
              <a:t>s</a:t>
            </a:r>
            <a:r>
              <a:rPr kumimoji="1" lang="en-US" altLang="ko-KR" sz="1000" dirty="0" smtClean="0"/>
              <a:t>ubset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 smtClean="0"/>
              <a:t>:</a:t>
            </a:r>
            <a:r>
              <a:rPr kumimoji="1" lang="ko-KR" altLang="en-US" sz="1000" dirty="0" smtClean="0"/>
              <a:t> </a:t>
            </a:r>
            <a:r>
              <a:rPr kumimoji="1" lang="ko-KR" altLang="en-US" sz="1000" dirty="0"/>
              <a:t>서비스 버전 별로 관리하기 위한 개념</a:t>
            </a: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53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472455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Weight Based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Routing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실습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827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1" y="2352887"/>
            <a:ext cx="5537200" cy="3397004"/>
          </a:xfrm>
          <a:prstGeom prst="rect">
            <a:avLst/>
          </a:prstGeom>
        </p:spPr>
      </p:pic>
      <p:sp>
        <p:nvSpPr>
          <p:cNvPr id="1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7486" y="1473411"/>
            <a:ext cx="11226522" cy="536576"/>
          </a:xfrm>
        </p:spPr>
        <p:txBody>
          <a:bodyPr/>
          <a:lstStyle/>
          <a:p>
            <a:pPr marL="370350" indent="-285750" algn="l">
              <a:buFont typeface="Wingdings" charset="2"/>
              <a:buChar char="ü"/>
            </a:pPr>
            <a:r>
              <a:rPr kumimoji="1"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실습 </a:t>
            </a:r>
            <a:r>
              <a:rPr kumimoji="1" lang="ko-KR" altLang="en-US" sz="1400" dirty="0">
                <a:latin typeface="Noto Sans" charset="0"/>
                <a:ea typeface="Noto Sans" charset="0"/>
                <a:cs typeface="Noto Sans" charset="0"/>
              </a:rPr>
              <a:t>전 상태 </a:t>
            </a:r>
            <a:r>
              <a:rPr kumimoji="1" lang="en-US" altLang="ko-KR" sz="1400" dirty="0">
                <a:latin typeface="Noto Sans" charset="0"/>
                <a:ea typeface="Noto Sans" charset="0"/>
                <a:cs typeface="Noto Sans" charset="0"/>
              </a:rPr>
              <a:t>(recommendation v1, v2</a:t>
            </a:r>
            <a:r>
              <a:rPr kumimoji="1" lang="ko-KR" altLang="en-US" sz="1400" dirty="0">
                <a:latin typeface="Noto Sans" charset="0"/>
                <a:ea typeface="Noto Sans" charset="0"/>
                <a:cs typeface="Noto Sans" charset="0"/>
              </a:rPr>
              <a:t> 가 비슷한 비율로 호출됨</a:t>
            </a:r>
            <a:r>
              <a:rPr kumimoji="1"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endParaRPr kumimoji="1" lang="ko-KR" altLang="en-US" sz="1400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79" y="2357392"/>
            <a:ext cx="5367492" cy="33924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10657" y="5867292"/>
            <a:ext cx="2182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i="1" dirty="0">
                <a:latin typeface="Noto Sans" charset="0"/>
                <a:ea typeface="Noto Sans" charset="0"/>
                <a:cs typeface="Noto Sans" charset="0"/>
              </a:rPr>
              <a:t>recommendation </a:t>
            </a:r>
            <a:r>
              <a:rPr kumimoji="1" lang="en-US" altLang="ko-KR" sz="1200" i="1" dirty="0" smtClean="0">
                <a:latin typeface="Noto Sans" charset="0"/>
                <a:ea typeface="Noto Sans" charset="0"/>
                <a:cs typeface="Noto Sans" charset="0"/>
              </a:rPr>
              <a:t>v1 </a:t>
            </a:r>
            <a:r>
              <a:rPr kumimoji="1" lang="ko-KR" altLang="en-US" sz="1200" i="1" dirty="0" smtClean="0">
                <a:latin typeface="Noto Sans" charset="0"/>
                <a:ea typeface="Noto Sans" charset="0"/>
                <a:cs typeface="Noto Sans" charset="0"/>
              </a:rPr>
              <a:t>호출 시</a:t>
            </a:r>
            <a:endParaRPr lang="ko-KR" altLang="en-US" sz="1200" i="1" dirty="0"/>
          </a:p>
        </p:txBody>
      </p:sp>
      <p:sp>
        <p:nvSpPr>
          <p:cNvPr id="8" name="직사각형 7"/>
          <p:cNvSpPr/>
          <p:nvPr/>
        </p:nvSpPr>
        <p:spPr>
          <a:xfrm>
            <a:off x="7806383" y="5867292"/>
            <a:ext cx="22220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i="1" dirty="0">
                <a:latin typeface="Noto Sans" charset="0"/>
                <a:ea typeface="Noto Sans" charset="0"/>
                <a:cs typeface="Noto Sans" charset="0"/>
              </a:rPr>
              <a:t>recommendation</a:t>
            </a:r>
            <a:r>
              <a:rPr kumimoji="1" lang="en-US" altLang="ko-KR" sz="12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v2</a:t>
            </a:r>
            <a:r>
              <a:rPr kumimoji="1"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 호출 시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62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472455" cy="547526"/>
          </a:xfrm>
        </p:spPr>
        <p:txBody>
          <a:bodyPr/>
          <a:lstStyle/>
          <a:p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r>
              <a:rPr lang="ko-KR" altLang="en-US" sz="14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실습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(recommendation v1 : recommendation v2 = 10 : 90) 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 rot="16200000">
            <a:off x="3826643" y="3699701"/>
            <a:ext cx="1923880" cy="12193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Oval 6"/>
          <p:cNvSpPr>
            <a:spLocks noChangeArrowheads="1"/>
          </p:cNvSpPr>
          <p:nvPr/>
        </p:nvSpPr>
        <p:spPr bwMode="auto">
          <a:xfrm>
            <a:off x="4507390" y="4556280"/>
            <a:ext cx="535536" cy="565069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693291" y="4729918"/>
            <a:ext cx="187551" cy="230323"/>
            <a:chOff x="11277600" y="2381251"/>
            <a:chExt cx="527051" cy="612775"/>
          </a:xfrm>
        </p:grpSpPr>
        <p:sp>
          <p:nvSpPr>
            <p:cNvPr id="79" name="Freeform 64"/>
            <p:cNvSpPr>
              <a:spLocks/>
            </p:cNvSpPr>
            <p:nvPr/>
          </p:nvSpPr>
          <p:spPr bwMode="auto">
            <a:xfrm>
              <a:off x="11296650" y="2381251"/>
              <a:ext cx="493713" cy="282575"/>
            </a:xfrm>
            <a:custGeom>
              <a:avLst/>
              <a:gdLst>
                <a:gd name="T0" fmla="*/ 66 w 131"/>
                <a:gd name="T1" fmla="*/ 0 h 75"/>
                <a:gd name="T2" fmla="*/ 65 w 131"/>
                <a:gd name="T3" fmla="*/ 0 h 75"/>
                <a:gd name="T4" fmla="*/ 65 w 131"/>
                <a:gd name="T5" fmla="*/ 0 h 75"/>
                <a:gd name="T6" fmla="*/ 0 w 131"/>
                <a:gd name="T7" fmla="*/ 38 h 75"/>
                <a:gd name="T8" fmla="*/ 1 w 131"/>
                <a:gd name="T9" fmla="*/ 39 h 75"/>
                <a:gd name="T10" fmla="*/ 65 w 131"/>
                <a:gd name="T11" fmla="*/ 75 h 75"/>
                <a:gd name="T12" fmla="*/ 131 w 131"/>
                <a:gd name="T13" fmla="*/ 39 h 75"/>
                <a:gd name="T14" fmla="*/ 66 w 131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75">
                  <a:moveTo>
                    <a:pt x="66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9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131" y="39"/>
                    <a:pt x="131" y="39"/>
                    <a:pt x="131" y="3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80" name="Freeform 65"/>
            <p:cNvSpPr>
              <a:spLocks/>
            </p:cNvSpPr>
            <p:nvPr/>
          </p:nvSpPr>
          <p:spPr bwMode="auto">
            <a:xfrm>
              <a:off x="11277600" y="2578101"/>
              <a:ext cx="238125" cy="415925"/>
            </a:xfrm>
            <a:custGeom>
              <a:avLst/>
              <a:gdLst>
                <a:gd name="T0" fmla="*/ 0 w 63"/>
                <a:gd name="T1" fmla="*/ 72 h 111"/>
                <a:gd name="T2" fmla="*/ 1 w 63"/>
                <a:gd name="T3" fmla="*/ 74 h 111"/>
                <a:gd name="T4" fmla="*/ 63 w 63"/>
                <a:gd name="T5" fmla="*/ 111 h 111"/>
                <a:gd name="T6" fmla="*/ 63 w 63"/>
                <a:gd name="T7" fmla="*/ 35 h 111"/>
                <a:gd name="T8" fmla="*/ 0 w 63"/>
                <a:gd name="T9" fmla="*/ 0 h 111"/>
                <a:gd name="T10" fmla="*/ 0 w 63"/>
                <a:gd name="T11" fmla="*/ 7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1">
                  <a:moveTo>
                    <a:pt x="0" y="72"/>
                  </a:moveTo>
                  <a:cubicBezTo>
                    <a:pt x="0" y="73"/>
                    <a:pt x="1" y="73"/>
                    <a:pt x="1" y="74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81" name="Freeform 66"/>
            <p:cNvSpPr>
              <a:spLocks/>
            </p:cNvSpPr>
            <p:nvPr/>
          </p:nvSpPr>
          <p:spPr bwMode="auto">
            <a:xfrm>
              <a:off x="11568113" y="2581276"/>
              <a:ext cx="236538" cy="412750"/>
            </a:xfrm>
            <a:custGeom>
              <a:avLst/>
              <a:gdLst>
                <a:gd name="T0" fmla="*/ 0 w 63"/>
                <a:gd name="T1" fmla="*/ 110 h 110"/>
                <a:gd name="T2" fmla="*/ 63 w 63"/>
                <a:gd name="T3" fmla="*/ 73 h 110"/>
                <a:gd name="T4" fmla="*/ 63 w 63"/>
                <a:gd name="T5" fmla="*/ 71 h 110"/>
                <a:gd name="T6" fmla="*/ 63 w 63"/>
                <a:gd name="T7" fmla="*/ 0 h 110"/>
                <a:gd name="T8" fmla="*/ 0 w 63"/>
                <a:gd name="T9" fmla="*/ 35 h 110"/>
                <a:gd name="T10" fmla="*/ 0 w 63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0">
                  <a:moveTo>
                    <a:pt x="0" y="110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1" name="Freeform 95"/>
          <p:cNvSpPr>
            <a:spLocks/>
          </p:cNvSpPr>
          <p:nvPr/>
        </p:nvSpPr>
        <p:spPr bwMode="auto">
          <a:xfrm>
            <a:off x="4563073" y="3514926"/>
            <a:ext cx="553669" cy="735717"/>
          </a:xfrm>
          <a:custGeom>
            <a:avLst/>
            <a:gdLst>
              <a:gd name="T0" fmla="*/ 0 w 342"/>
              <a:gd name="T1" fmla="*/ 218 h 430"/>
              <a:gd name="T2" fmla="*/ 272 w 342"/>
              <a:gd name="T3" fmla="*/ 331 h 430"/>
              <a:gd name="T4" fmla="*/ 342 w 342"/>
              <a:gd name="T5" fmla="*/ 218 h 430"/>
              <a:gd name="T6" fmla="*/ 284 w 342"/>
              <a:gd name="T7" fmla="*/ 118 h 430"/>
              <a:gd name="T8" fmla="*/ 0 w 342"/>
              <a:gd name="T9" fmla="*/ 218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430">
                <a:moveTo>
                  <a:pt x="0" y="218"/>
                </a:moveTo>
                <a:cubicBezTo>
                  <a:pt x="0" y="361"/>
                  <a:pt x="172" y="430"/>
                  <a:pt x="272" y="331"/>
                </a:cubicBezTo>
                <a:cubicBezTo>
                  <a:pt x="300" y="302"/>
                  <a:pt x="321" y="253"/>
                  <a:pt x="342" y="218"/>
                </a:cubicBezTo>
                <a:cubicBezTo>
                  <a:pt x="321" y="183"/>
                  <a:pt x="306" y="147"/>
                  <a:pt x="284" y="118"/>
                </a:cubicBezTo>
                <a:cubicBezTo>
                  <a:pt x="192" y="0"/>
                  <a:pt x="0" y="65"/>
                  <a:pt x="0" y="218"/>
                </a:cubicBez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Freeform 139"/>
          <p:cNvSpPr>
            <a:spLocks/>
          </p:cNvSpPr>
          <p:nvPr/>
        </p:nvSpPr>
        <p:spPr bwMode="auto">
          <a:xfrm>
            <a:off x="4612290" y="3792073"/>
            <a:ext cx="123038" cy="161006"/>
          </a:xfrm>
          <a:custGeom>
            <a:avLst/>
            <a:gdLst>
              <a:gd name="T0" fmla="*/ 49 w 76"/>
              <a:gd name="T1" fmla="*/ 64 h 94"/>
              <a:gd name="T2" fmla="*/ 49 w 76"/>
              <a:gd name="T3" fmla="*/ 66 h 94"/>
              <a:gd name="T4" fmla="*/ 56 w 76"/>
              <a:gd name="T5" fmla="*/ 61 h 94"/>
              <a:gd name="T6" fmla="*/ 61 w 76"/>
              <a:gd name="T7" fmla="*/ 58 h 94"/>
              <a:gd name="T8" fmla="*/ 65 w 76"/>
              <a:gd name="T9" fmla="*/ 55 h 94"/>
              <a:gd name="T10" fmla="*/ 76 w 76"/>
              <a:gd name="T11" fmla="*/ 48 h 94"/>
              <a:gd name="T12" fmla="*/ 65 w 76"/>
              <a:gd name="T13" fmla="*/ 40 h 94"/>
              <a:gd name="T14" fmla="*/ 61 w 76"/>
              <a:gd name="T15" fmla="*/ 38 h 94"/>
              <a:gd name="T16" fmla="*/ 56 w 76"/>
              <a:gd name="T17" fmla="*/ 35 h 94"/>
              <a:gd name="T18" fmla="*/ 49 w 76"/>
              <a:gd name="T19" fmla="*/ 30 h 94"/>
              <a:gd name="T20" fmla="*/ 49 w 76"/>
              <a:gd name="T21" fmla="*/ 37 h 94"/>
              <a:gd name="T22" fmla="*/ 49 w 76"/>
              <a:gd name="T23" fmla="*/ 38 h 94"/>
              <a:gd name="T24" fmla="*/ 49 w 76"/>
              <a:gd name="T25" fmla="*/ 39 h 94"/>
              <a:gd name="T26" fmla="*/ 49 w 76"/>
              <a:gd name="T27" fmla="*/ 39 h 94"/>
              <a:gd name="T28" fmla="*/ 45 w 76"/>
              <a:gd name="T29" fmla="*/ 39 h 94"/>
              <a:gd name="T30" fmla="*/ 45 w 76"/>
              <a:gd name="T31" fmla="*/ 39 h 94"/>
              <a:gd name="T32" fmla="*/ 42 w 76"/>
              <a:gd name="T33" fmla="*/ 39 h 94"/>
              <a:gd name="T34" fmla="*/ 42 w 76"/>
              <a:gd name="T35" fmla="*/ 39 h 94"/>
              <a:gd name="T36" fmla="*/ 13 w 76"/>
              <a:gd name="T37" fmla="*/ 4 h 94"/>
              <a:gd name="T38" fmla="*/ 10 w 76"/>
              <a:gd name="T39" fmla="*/ 0 h 94"/>
              <a:gd name="T40" fmla="*/ 7 w 76"/>
              <a:gd name="T41" fmla="*/ 4 h 94"/>
              <a:gd name="T42" fmla="*/ 19 w 76"/>
              <a:gd name="T43" fmla="*/ 34 h 94"/>
              <a:gd name="T44" fmla="*/ 39 w 76"/>
              <a:gd name="T45" fmla="*/ 45 h 94"/>
              <a:gd name="T46" fmla="*/ 4 w 76"/>
              <a:gd name="T47" fmla="*/ 45 h 94"/>
              <a:gd name="T48" fmla="*/ 0 w 76"/>
              <a:gd name="T49" fmla="*/ 48 h 94"/>
              <a:gd name="T50" fmla="*/ 4 w 76"/>
              <a:gd name="T51" fmla="*/ 51 h 94"/>
              <a:gd name="T52" fmla="*/ 33 w 76"/>
              <a:gd name="T53" fmla="*/ 51 h 94"/>
              <a:gd name="T54" fmla="*/ 19 w 76"/>
              <a:gd name="T55" fmla="*/ 60 h 94"/>
              <a:gd name="T56" fmla="*/ 7 w 76"/>
              <a:gd name="T57" fmla="*/ 90 h 94"/>
              <a:gd name="T58" fmla="*/ 10 w 76"/>
              <a:gd name="T59" fmla="*/ 94 h 94"/>
              <a:gd name="T60" fmla="*/ 13 w 76"/>
              <a:gd name="T61" fmla="*/ 90 h 94"/>
              <a:gd name="T62" fmla="*/ 42 w 76"/>
              <a:gd name="T63" fmla="*/ 55 h 94"/>
              <a:gd name="T64" fmla="*/ 42 w 76"/>
              <a:gd name="T65" fmla="*/ 55 h 94"/>
              <a:gd name="T66" fmla="*/ 45 w 76"/>
              <a:gd name="T67" fmla="*/ 55 h 94"/>
              <a:gd name="T68" fmla="*/ 45 w 76"/>
              <a:gd name="T69" fmla="*/ 55 h 94"/>
              <a:gd name="T70" fmla="*/ 49 w 76"/>
              <a:gd name="T71" fmla="*/ 55 h 94"/>
              <a:gd name="T72" fmla="*/ 49 w 76"/>
              <a:gd name="T73" fmla="*/ 55 h 94"/>
              <a:gd name="T74" fmla="*/ 49 w 76"/>
              <a:gd name="T75" fmla="*/ 6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94">
                <a:moveTo>
                  <a:pt x="49" y="64"/>
                </a:moveTo>
                <a:cubicBezTo>
                  <a:pt x="49" y="66"/>
                  <a:pt x="49" y="66"/>
                  <a:pt x="49" y="66"/>
                </a:cubicBezTo>
                <a:cubicBezTo>
                  <a:pt x="56" y="61"/>
                  <a:pt x="56" y="61"/>
                  <a:pt x="56" y="61"/>
                </a:cubicBezTo>
                <a:cubicBezTo>
                  <a:pt x="61" y="58"/>
                  <a:pt x="61" y="58"/>
                  <a:pt x="61" y="58"/>
                </a:cubicBezTo>
                <a:cubicBezTo>
                  <a:pt x="65" y="55"/>
                  <a:pt x="65" y="55"/>
                  <a:pt x="65" y="55"/>
                </a:cubicBezTo>
                <a:cubicBezTo>
                  <a:pt x="76" y="48"/>
                  <a:pt x="76" y="48"/>
                  <a:pt x="76" y="48"/>
                </a:cubicBezTo>
                <a:cubicBezTo>
                  <a:pt x="65" y="40"/>
                  <a:pt x="65" y="40"/>
                  <a:pt x="65" y="40"/>
                </a:cubicBezTo>
                <a:cubicBezTo>
                  <a:pt x="61" y="38"/>
                  <a:pt x="61" y="38"/>
                  <a:pt x="61" y="38"/>
                </a:cubicBezTo>
                <a:cubicBezTo>
                  <a:pt x="56" y="35"/>
                  <a:pt x="56" y="35"/>
                  <a:pt x="56" y="35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8" y="39"/>
                  <a:pt x="47" y="39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4" y="39"/>
                  <a:pt x="43" y="39"/>
                  <a:pt x="42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5"/>
                  <a:pt x="13" y="21"/>
                  <a:pt x="13" y="4"/>
                </a:cubicBezTo>
                <a:cubicBezTo>
                  <a:pt x="13" y="2"/>
                  <a:pt x="12" y="0"/>
                  <a:pt x="10" y="0"/>
                </a:cubicBezTo>
                <a:cubicBezTo>
                  <a:pt x="8" y="0"/>
                  <a:pt x="7" y="2"/>
                  <a:pt x="7" y="4"/>
                </a:cubicBezTo>
                <a:cubicBezTo>
                  <a:pt x="7" y="15"/>
                  <a:pt x="11" y="26"/>
                  <a:pt x="19" y="34"/>
                </a:cubicBezTo>
                <a:cubicBezTo>
                  <a:pt x="24" y="39"/>
                  <a:pt x="31" y="43"/>
                  <a:pt x="39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" y="45"/>
                  <a:pt x="0" y="46"/>
                  <a:pt x="0" y="48"/>
                </a:cubicBezTo>
                <a:cubicBezTo>
                  <a:pt x="0" y="50"/>
                  <a:pt x="2" y="51"/>
                  <a:pt x="4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8" y="53"/>
                  <a:pt x="23" y="56"/>
                  <a:pt x="19" y="60"/>
                </a:cubicBezTo>
                <a:cubicBezTo>
                  <a:pt x="11" y="68"/>
                  <a:pt x="7" y="79"/>
                  <a:pt x="7" y="90"/>
                </a:cubicBezTo>
                <a:cubicBezTo>
                  <a:pt x="7" y="92"/>
                  <a:pt x="8" y="94"/>
                  <a:pt x="10" y="94"/>
                </a:cubicBezTo>
                <a:cubicBezTo>
                  <a:pt x="12" y="94"/>
                  <a:pt x="13" y="92"/>
                  <a:pt x="13" y="90"/>
                </a:cubicBezTo>
                <a:cubicBezTo>
                  <a:pt x="13" y="73"/>
                  <a:pt x="26" y="59"/>
                  <a:pt x="42" y="55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4" y="55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7" y="55"/>
                  <a:pt x="48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64"/>
                  <a:pt x="49" y="64"/>
                  <a:pt x="49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4787914" y="4144693"/>
            <a:ext cx="150" cy="387347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53430" y="3216814"/>
            <a:ext cx="1214471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Pilot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16200000">
            <a:off x="3904323" y="3893668"/>
            <a:ext cx="1749116" cy="774154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754796" y="2373271"/>
            <a:ext cx="549714" cy="422522"/>
            <a:chOff x="11571288" y="1119188"/>
            <a:chExt cx="646113" cy="533401"/>
          </a:xfrm>
        </p:grpSpPr>
        <p:sp>
          <p:nvSpPr>
            <p:cNvPr id="73" name="Oval 56"/>
            <p:cNvSpPr>
              <a:spLocks noChangeArrowheads="1"/>
            </p:cNvSpPr>
            <p:nvPr/>
          </p:nvSpPr>
          <p:spPr bwMode="auto">
            <a:xfrm>
              <a:off x="11807826" y="121285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7"/>
            <p:cNvSpPr>
              <a:spLocks/>
            </p:cNvSpPr>
            <p:nvPr/>
          </p:nvSpPr>
          <p:spPr bwMode="auto">
            <a:xfrm>
              <a:off x="11649076" y="1119188"/>
              <a:ext cx="180975" cy="179388"/>
            </a:xfrm>
            <a:custGeom>
              <a:avLst/>
              <a:gdLst>
                <a:gd name="T0" fmla="*/ 24 w 48"/>
                <a:gd name="T1" fmla="*/ 48 h 48"/>
                <a:gd name="T2" fmla="*/ 37 w 48"/>
                <a:gd name="T3" fmla="*/ 45 h 48"/>
                <a:gd name="T4" fmla="*/ 48 w 48"/>
                <a:gd name="T5" fmla="*/ 26 h 48"/>
                <a:gd name="T6" fmla="*/ 48 w 48"/>
                <a:gd name="T7" fmla="*/ 24 h 48"/>
                <a:gd name="T8" fmla="*/ 24 w 48"/>
                <a:gd name="T9" fmla="*/ 0 h 48"/>
                <a:gd name="T10" fmla="*/ 0 w 48"/>
                <a:gd name="T11" fmla="*/ 24 h 48"/>
                <a:gd name="T12" fmla="*/ 24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29" y="48"/>
                    <a:pt x="33" y="47"/>
                    <a:pt x="37" y="45"/>
                  </a:cubicBezTo>
                  <a:cubicBezTo>
                    <a:pt x="38" y="37"/>
                    <a:pt x="42" y="30"/>
                    <a:pt x="48" y="26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58"/>
            <p:cNvSpPr>
              <a:spLocks/>
            </p:cNvSpPr>
            <p:nvPr/>
          </p:nvSpPr>
          <p:spPr bwMode="auto">
            <a:xfrm>
              <a:off x="11958638" y="1119188"/>
              <a:ext cx="179388" cy="179388"/>
            </a:xfrm>
            <a:custGeom>
              <a:avLst/>
              <a:gdLst>
                <a:gd name="T0" fmla="*/ 14 w 48"/>
                <a:gd name="T1" fmla="*/ 46 h 48"/>
                <a:gd name="T2" fmla="*/ 24 w 48"/>
                <a:gd name="T3" fmla="*/ 48 h 48"/>
                <a:gd name="T4" fmla="*/ 48 w 48"/>
                <a:gd name="T5" fmla="*/ 24 h 48"/>
                <a:gd name="T6" fmla="*/ 24 w 48"/>
                <a:gd name="T7" fmla="*/ 0 h 48"/>
                <a:gd name="T8" fmla="*/ 0 w 48"/>
                <a:gd name="T9" fmla="*/ 24 h 48"/>
                <a:gd name="T10" fmla="*/ 14 w 48"/>
                <a:gd name="T11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4" y="46"/>
                  </a:moveTo>
                  <a:cubicBezTo>
                    <a:pt x="17" y="48"/>
                    <a:pt x="20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8" y="29"/>
                    <a:pt x="13" y="37"/>
                    <a:pt x="14" y="46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9"/>
            <p:cNvSpPr>
              <a:spLocks/>
            </p:cNvSpPr>
            <p:nvPr/>
          </p:nvSpPr>
          <p:spPr bwMode="auto">
            <a:xfrm>
              <a:off x="11991976" y="1322388"/>
              <a:ext cx="225425" cy="236538"/>
            </a:xfrm>
            <a:custGeom>
              <a:avLst/>
              <a:gdLst>
                <a:gd name="T0" fmla="*/ 29 w 60"/>
                <a:gd name="T1" fmla="*/ 0 h 63"/>
                <a:gd name="T2" fmla="*/ 9 w 60"/>
                <a:gd name="T3" fmla="*/ 0 h 63"/>
                <a:gd name="T4" fmla="*/ 0 w 60"/>
                <a:gd name="T5" fmla="*/ 21 h 63"/>
                <a:gd name="T6" fmla="*/ 26 w 60"/>
                <a:gd name="T7" fmla="*/ 56 h 63"/>
                <a:gd name="T8" fmla="*/ 26 w 60"/>
                <a:gd name="T9" fmla="*/ 63 h 63"/>
                <a:gd name="T10" fmla="*/ 58 w 60"/>
                <a:gd name="T11" fmla="*/ 57 h 63"/>
                <a:gd name="T12" fmla="*/ 60 w 60"/>
                <a:gd name="T13" fmla="*/ 56 h 63"/>
                <a:gd name="T14" fmla="*/ 60 w 60"/>
                <a:gd name="T15" fmla="*/ 56 h 63"/>
                <a:gd name="T16" fmla="*/ 60 w 60"/>
                <a:gd name="T17" fmla="*/ 31 h 63"/>
                <a:gd name="T18" fmla="*/ 29 w 60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3">
                  <a:moveTo>
                    <a:pt x="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5" y="16"/>
                    <a:pt x="0" y="21"/>
                  </a:cubicBezTo>
                  <a:cubicBezTo>
                    <a:pt x="15" y="25"/>
                    <a:pt x="26" y="39"/>
                    <a:pt x="26" y="56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46" y="63"/>
                    <a:pt x="58" y="57"/>
                    <a:pt x="58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60"/>
            <p:cNvSpPr>
              <a:spLocks/>
            </p:cNvSpPr>
            <p:nvPr/>
          </p:nvSpPr>
          <p:spPr bwMode="auto">
            <a:xfrm>
              <a:off x="11744326" y="141605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1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7" y="63"/>
                    <a:pt x="80" y="57"/>
                    <a:pt x="81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1"/>
            <p:cNvSpPr>
              <a:spLocks/>
            </p:cNvSpPr>
            <p:nvPr/>
          </p:nvSpPr>
          <p:spPr bwMode="auto">
            <a:xfrm>
              <a:off x="11571288" y="1322388"/>
              <a:ext cx="236538" cy="236538"/>
            </a:xfrm>
            <a:custGeom>
              <a:avLst/>
              <a:gdLst>
                <a:gd name="T0" fmla="*/ 63 w 63"/>
                <a:gd name="T1" fmla="*/ 21 h 63"/>
                <a:gd name="T2" fmla="*/ 54 w 63"/>
                <a:gd name="T3" fmla="*/ 0 h 63"/>
                <a:gd name="T4" fmla="*/ 51 w 63"/>
                <a:gd name="T5" fmla="*/ 0 h 63"/>
                <a:gd name="T6" fmla="*/ 31 w 63"/>
                <a:gd name="T7" fmla="*/ 0 h 63"/>
                <a:gd name="T8" fmla="*/ 0 w 63"/>
                <a:gd name="T9" fmla="*/ 31 h 63"/>
                <a:gd name="T10" fmla="*/ 0 w 63"/>
                <a:gd name="T11" fmla="*/ 56 h 63"/>
                <a:gd name="T12" fmla="*/ 0 w 63"/>
                <a:gd name="T13" fmla="*/ 56 h 63"/>
                <a:gd name="T14" fmla="*/ 2 w 63"/>
                <a:gd name="T15" fmla="*/ 57 h 63"/>
                <a:gd name="T16" fmla="*/ 37 w 63"/>
                <a:gd name="T17" fmla="*/ 63 h 63"/>
                <a:gd name="T18" fmla="*/ 37 w 63"/>
                <a:gd name="T19" fmla="*/ 56 h 63"/>
                <a:gd name="T20" fmla="*/ 63 w 63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3">
                  <a:moveTo>
                    <a:pt x="63" y="21"/>
                  </a:moveTo>
                  <a:cubicBezTo>
                    <a:pt x="57" y="16"/>
                    <a:pt x="54" y="8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5" y="61"/>
                    <a:pt x="26" y="63"/>
                    <a:pt x="37" y="63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39"/>
                    <a:pt x="48" y="25"/>
                    <a:pt x="63" y="21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523790" y="3217567"/>
            <a:ext cx="1507322" cy="864792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673329" y="3441347"/>
            <a:ext cx="822051" cy="223707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31152" y="3440586"/>
            <a:ext cx="1214471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Rule API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30" name="직선 연결선[R] 29"/>
          <p:cNvCxnSpPr/>
          <p:nvPr/>
        </p:nvCxnSpPr>
        <p:spPr>
          <a:xfrm flipV="1">
            <a:off x="2040553" y="2777242"/>
            <a:ext cx="949" cy="662691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2131951" y="3761853"/>
            <a:ext cx="822051" cy="223707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76287" y="3750510"/>
            <a:ext cx="1214471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Envoy API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48281" y="2757936"/>
            <a:ext cx="264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ecommendation-service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Weight based routing rule</a:t>
            </a:r>
            <a:r>
              <a:rPr kumimoji="1" lang="ko-KR" altLang="en-US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작성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82735" y="5301164"/>
            <a:ext cx="2324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Service (</a:t>
            </a:r>
            <a:r>
              <a:rPr kumimoji="1" lang="en-US" altLang="ko-KR" sz="1400" b="1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-service)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86935" y="5889915"/>
            <a:ext cx="3837760" cy="24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latin typeface="Noto Sans" charset="0"/>
                <a:ea typeface="Noto Sans" charset="0"/>
                <a:cs typeface="Noto Sans" charset="0"/>
              </a:rPr>
              <a:t>Service (recommendation-service)</a:t>
            </a:r>
            <a:endParaRPr kumimoji="1" lang="ko-KR" altLang="en-US" sz="14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35547" y="4247100"/>
            <a:ext cx="3371511" cy="414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  <a:hlinkClick r:id="rId3"/>
              </a:rPr>
              <a:t>http://recommendation-service:8080</a:t>
            </a:r>
            <a:endParaRPr kumimoji="1" lang="en-US" altLang="ko-KR" sz="1400" i="1" dirty="0" smtClean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  <a:p>
            <a:pPr algn="ctr"/>
            <a:r>
              <a:rPr kumimoji="1" lang="ko-KR" altLang="en-US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en-US" altLang="ko-KR" sz="1400" i="1" dirty="0" smtClean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 rot="16200000">
            <a:off x="7068671" y="2591536"/>
            <a:ext cx="3426861" cy="29903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Oval 6"/>
          <p:cNvSpPr>
            <a:spLocks noChangeArrowheads="1"/>
          </p:cNvSpPr>
          <p:nvPr/>
        </p:nvSpPr>
        <p:spPr bwMode="auto">
          <a:xfrm>
            <a:off x="7557351" y="3397768"/>
            <a:ext cx="535536" cy="565069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7743252" y="3571405"/>
            <a:ext cx="187551" cy="230323"/>
            <a:chOff x="11277600" y="2381251"/>
            <a:chExt cx="527051" cy="612775"/>
          </a:xfrm>
        </p:grpSpPr>
        <p:sp>
          <p:nvSpPr>
            <p:cNvPr id="70" name="Freeform 64"/>
            <p:cNvSpPr>
              <a:spLocks/>
            </p:cNvSpPr>
            <p:nvPr/>
          </p:nvSpPr>
          <p:spPr bwMode="auto">
            <a:xfrm>
              <a:off x="11296650" y="2381251"/>
              <a:ext cx="493713" cy="282575"/>
            </a:xfrm>
            <a:custGeom>
              <a:avLst/>
              <a:gdLst>
                <a:gd name="T0" fmla="*/ 66 w 131"/>
                <a:gd name="T1" fmla="*/ 0 h 75"/>
                <a:gd name="T2" fmla="*/ 65 w 131"/>
                <a:gd name="T3" fmla="*/ 0 h 75"/>
                <a:gd name="T4" fmla="*/ 65 w 131"/>
                <a:gd name="T5" fmla="*/ 0 h 75"/>
                <a:gd name="T6" fmla="*/ 0 w 131"/>
                <a:gd name="T7" fmla="*/ 38 h 75"/>
                <a:gd name="T8" fmla="*/ 1 w 131"/>
                <a:gd name="T9" fmla="*/ 39 h 75"/>
                <a:gd name="T10" fmla="*/ 65 w 131"/>
                <a:gd name="T11" fmla="*/ 75 h 75"/>
                <a:gd name="T12" fmla="*/ 131 w 131"/>
                <a:gd name="T13" fmla="*/ 39 h 75"/>
                <a:gd name="T14" fmla="*/ 66 w 131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75">
                  <a:moveTo>
                    <a:pt x="66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9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131" y="39"/>
                    <a:pt x="131" y="39"/>
                    <a:pt x="131" y="3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71" name="Freeform 65"/>
            <p:cNvSpPr>
              <a:spLocks/>
            </p:cNvSpPr>
            <p:nvPr/>
          </p:nvSpPr>
          <p:spPr bwMode="auto">
            <a:xfrm>
              <a:off x="11277600" y="2578101"/>
              <a:ext cx="238125" cy="415925"/>
            </a:xfrm>
            <a:custGeom>
              <a:avLst/>
              <a:gdLst>
                <a:gd name="T0" fmla="*/ 0 w 63"/>
                <a:gd name="T1" fmla="*/ 72 h 111"/>
                <a:gd name="T2" fmla="*/ 1 w 63"/>
                <a:gd name="T3" fmla="*/ 74 h 111"/>
                <a:gd name="T4" fmla="*/ 63 w 63"/>
                <a:gd name="T5" fmla="*/ 111 h 111"/>
                <a:gd name="T6" fmla="*/ 63 w 63"/>
                <a:gd name="T7" fmla="*/ 35 h 111"/>
                <a:gd name="T8" fmla="*/ 0 w 63"/>
                <a:gd name="T9" fmla="*/ 0 h 111"/>
                <a:gd name="T10" fmla="*/ 0 w 63"/>
                <a:gd name="T11" fmla="*/ 7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1">
                  <a:moveTo>
                    <a:pt x="0" y="72"/>
                  </a:moveTo>
                  <a:cubicBezTo>
                    <a:pt x="0" y="73"/>
                    <a:pt x="1" y="73"/>
                    <a:pt x="1" y="74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72" name="Freeform 66"/>
            <p:cNvSpPr>
              <a:spLocks/>
            </p:cNvSpPr>
            <p:nvPr/>
          </p:nvSpPr>
          <p:spPr bwMode="auto">
            <a:xfrm>
              <a:off x="11568113" y="2581276"/>
              <a:ext cx="236538" cy="412750"/>
            </a:xfrm>
            <a:custGeom>
              <a:avLst/>
              <a:gdLst>
                <a:gd name="T0" fmla="*/ 0 w 63"/>
                <a:gd name="T1" fmla="*/ 110 h 110"/>
                <a:gd name="T2" fmla="*/ 63 w 63"/>
                <a:gd name="T3" fmla="*/ 73 h 110"/>
                <a:gd name="T4" fmla="*/ 63 w 63"/>
                <a:gd name="T5" fmla="*/ 71 h 110"/>
                <a:gd name="T6" fmla="*/ 63 w 63"/>
                <a:gd name="T7" fmla="*/ 0 h 110"/>
                <a:gd name="T8" fmla="*/ 0 w 63"/>
                <a:gd name="T9" fmla="*/ 35 h 110"/>
                <a:gd name="T10" fmla="*/ 0 w 63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0">
                  <a:moveTo>
                    <a:pt x="0" y="110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40" name="Freeform 95"/>
          <p:cNvSpPr>
            <a:spLocks/>
          </p:cNvSpPr>
          <p:nvPr/>
        </p:nvSpPr>
        <p:spPr bwMode="auto">
          <a:xfrm>
            <a:off x="7548752" y="2537469"/>
            <a:ext cx="553669" cy="735717"/>
          </a:xfrm>
          <a:custGeom>
            <a:avLst/>
            <a:gdLst>
              <a:gd name="T0" fmla="*/ 0 w 342"/>
              <a:gd name="T1" fmla="*/ 218 h 430"/>
              <a:gd name="T2" fmla="*/ 272 w 342"/>
              <a:gd name="T3" fmla="*/ 331 h 430"/>
              <a:gd name="T4" fmla="*/ 342 w 342"/>
              <a:gd name="T5" fmla="*/ 218 h 430"/>
              <a:gd name="T6" fmla="*/ 284 w 342"/>
              <a:gd name="T7" fmla="*/ 118 h 430"/>
              <a:gd name="T8" fmla="*/ 0 w 342"/>
              <a:gd name="T9" fmla="*/ 218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430">
                <a:moveTo>
                  <a:pt x="0" y="218"/>
                </a:moveTo>
                <a:cubicBezTo>
                  <a:pt x="0" y="361"/>
                  <a:pt x="172" y="430"/>
                  <a:pt x="272" y="331"/>
                </a:cubicBezTo>
                <a:cubicBezTo>
                  <a:pt x="300" y="302"/>
                  <a:pt x="321" y="253"/>
                  <a:pt x="342" y="218"/>
                </a:cubicBezTo>
                <a:cubicBezTo>
                  <a:pt x="321" y="183"/>
                  <a:pt x="306" y="147"/>
                  <a:pt x="284" y="118"/>
                </a:cubicBezTo>
                <a:cubicBezTo>
                  <a:pt x="192" y="0"/>
                  <a:pt x="0" y="65"/>
                  <a:pt x="0" y="218"/>
                </a:cubicBez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1" name="Freeform 138"/>
          <p:cNvSpPr>
            <a:spLocks/>
          </p:cNvSpPr>
          <p:nvPr/>
        </p:nvSpPr>
        <p:spPr bwMode="auto">
          <a:xfrm>
            <a:off x="7730484" y="2819499"/>
            <a:ext cx="298709" cy="150176"/>
          </a:xfrm>
          <a:custGeom>
            <a:avLst/>
            <a:gdLst>
              <a:gd name="T0" fmla="*/ 167 w 184"/>
              <a:gd name="T1" fmla="*/ 55 h 88"/>
              <a:gd name="T2" fmla="*/ 184 w 184"/>
              <a:gd name="T3" fmla="*/ 45 h 88"/>
              <a:gd name="T4" fmla="*/ 184 w 184"/>
              <a:gd name="T5" fmla="*/ 44 h 88"/>
              <a:gd name="T6" fmla="*/ 167 w 184"/>
              <a:gd name="T7" fmla="*/ 34 h 88"/>
              <a:gd name="T8" fmla="*/ 166 w 184"/>
              <a:gd name="T9" fmla="*/ 41 h 88"/>
              <a:gd name="T10" fmla="*/ 135 w 184"/>
              <a:gd name="T11" fmla="*/ 34 h 88"/>
              <a:gd name="T12" fmla="*/ 167 w 184"/>
              <a:gd name="T13" fmla="*/ 13 h 88"/>
              <a:gd name="T14" fmla="*/ 172 w 184"/>
              <a:gd name="T15" fmla="*/ 19 h 88"/>
              <a:gd name="T16" fmla="*/ 182 w 184"/>
              <a:gd name="T17" fmla="*/ 2 h 88"/>
              <a:gd name="T18" fmla="*/ 181 w 184"/>
              <a:gd name="T19" fmla="*/ 0 h 88"/>
              <a:gd name="T20" fmla="*/ 168 w 184"/>
              <a:gd name="T21" fmla="*/ 0 h 88"/>
              <a:gd name="T22" fmla="*/ 161 w 184"/>
              <a:gd name="T23" fmla="*/ 2 h 88"/>
              <a:gd name="T24" fmla="*/ 164 w 184"/>
              <a:gd name="T25" fmla="*/ 7 h 88"/>
              <a:gd name="T26" fmla="*/ 135 w 184"/>
              <a:gd name="T27" fmla="*/ 26 h 88"/>
              <a:gd name="T28" fmla="*/ 118 w 184"/>
              <a:gd name="T29" fmla="*/ 8 h 88"/>
              <a:gd name="T30" fmla="*/ 0 w 184"/>
              <a:gd name="T31" fmla="*/ 24 h 88"/>
              <a:gd name="T32" fmla="*/ 9 w 184"/>
              <a:gd name="T33" fmla="*/ 30 h 88"/>
              <a:gd name="T34" fmla="*/ 18 w 184"/>
              <a:gd name="T35" fmla="*/ 17 h 88"/>
              <a:gd name="T36" fmla="*/ 126 w 184"/>
              <a:gd name="T37" fmla="*/ 25 h 88"/>
              <a:gd name="T38" fmla="*/ 126 w 184"/>
              <a:gd name="T39" fmla="*/ 40 h 88"/>
              <a:gd name="T40" fmla="*/ 126 w 184"/>
              <a:gd name="T41" fmla="*/ 48 h 88"/>
              <a:gd name="T42" fmla="*/ 126 w 184"/>
              <a:gd name="T43" fmla="*/ 57 h 88"/>
              <a:gd name="T44" fmla="*/ 118 w 184"/>
              <a:gd name="T45" fmla="*/ 79 h 88"/>
              <a:gd name="T46" fmla="*/ 9 w 184"/>
              <a:gd name="T47" fmla="*/ 70 h 88"/>
              <a:gd name="T48" fmla="*/ 5 w 184"/>
              <a:gd name="T49" fmla="*/ 63 h 88"/>
              <a:gd name="T50" fmla="*/ 0 w 184"/>
              <a:gd name="T51" fmla="*/ 70 h 88"/>
              <a:gd name="T52" fmla="*/ 118 w 184"/>
              <a:gd name="T53" fmla="*/ 88 h 88"/>
              <a:gd name="T54" fmla="*/ 135 w 184"/>
              <a:gd name="T55" fmla="*/ 63 h 88"/>
              <a:gd name="T56" fmla="*/ 159 w 184"/>
              <a:gd name="T57" fmla="*/ 84 h 88"/>
              <a:gd name="T58" fmla="*/ 160 w 184"/>
              <a:gd name="T59" fmla="*/ 86 h 88"/>
              <a:gd name="T60" fmla="*/ 180 w 184"/>
              <a:gd name="T61" fmla="*/ 85 h 88"/>
              <a:gd name="T62" fmla="*/ 171 w 184"/>
              <a:gd name="T63" fmla="*/ 68 h 88"/>
              <a:gd name="T64" fmla="*/ 169 w 184"/>
              <a:gd name="T65" fmla="*/ 68 h 88"/>
              <a:gd name="T66" fmla="*/ 165 w 184"/>
              <a:gd name="T67" fmla="*/ 74 h 88"/>
              <a:gd name="T68" fmla="*/ 135 w 184"/>
              <a:gd name="T69" fmla="*/ 48 h 88"/>
              <a:gd name="T70" fmla="*/ 166 w 184"/>
              <a:gd name="T71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" h="88">
                <a:moveTo>
                  <a:pt x="166" y="55"/>
                </a:moveTo>
                <a:cubicBezTo>
                  <a:pt x="166" y="55"/>
                  <a:pt x="166" y="55"/>
                  <a:pt x="167" y="55"/>
                </a:cubicBezTo>
                <a:cubicBezTo>
                  <a:pt x="167" y="56"/>
                  <a:pt x="168" y="55"/>
                  <a:pt x="168" y="5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168" y="35"/>
                  <a:pt x="168" y="35"/>
                  <a:pt x="168" y="35"/>
                </a:cubicBezTo>
                <a:cubicBezTo>
                  <a:pt x="168" y="34"/>
                  <a:pt x="167" y="34"/>
                  <a:pt x="167" y="34"/>
                </a:cubicBezTo>
                <a:cubicBezTo>
                  <a:pt x="166" y="35"/>
                  <a:pt x="166" y="35"/>
                  <a:pt x="166" y="35"/>
                </a:cubicBezTo>
                <a:cubicBezTo>
                  <a:pt x="166" y="41"/>
                  <a:pt x="166" y="41"/>
                  <a:pt x="166" y="41"/>
                </a:cubicBezTo>
                <a:cubicBezTo>
                  <a:pt x="135" y="41"/>
                  <a:pt x="135" y="41"/>
                  <a:pt x="135" y="41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72" y="19"/>
                  <a:pt x="172" y="19"/>
                  <a:pt x="172" y="19"/>
                </a:cubicBezTo>
                <a:cubicBezTo>
                  <a:pt x="173" y="18"/>
                  <a:pt x="173" y="18"/>
                  <a:pt x="173" y="18"/>
                </a:cubicBezTo>
                <a:cubicBezTo>
                  <a:pt x="182" y="2"/>
                  <a:pt x="182" y="2"/>
                  <a:pt x="182" y="2"/>
                </a:cubicBezTo>
                <a:cubicBezTo>
                  <a:pt x="182" y="1"/>
                  <a:pt x="182" y="1"/>
                  <a:pt x="182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2"/>
                </a:cubicBezTo>
                <a:cubicBezTo>
                  <a:pt x="160" y="2"/>
                  <a:pt x="161" y="3"/>
                  <a:pt x="161" y="3"/>
                </a:cubicBezTo>
                <a:cubicBezTo>
                  <a:pt x="164" y="7"/>
                  <a:pt x="164" y="7"/>
                  <a:pt x="164" y="7"/>
                </a:cubicBezTo>
                <a:cubicBezTo>
                  <a:pt x="164" y="7"/>
                  <a:pt x="164" y="7"/>
                  <a:pt x="164" y="7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5" y="16"/>
                  <a:pt x="127" y="8"/>
                  <a:pt x="1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9" y="8"/>
                  <a:pt x="1" y="15"/>
                  <a:pt x="0" y="24"/>
                </a:cubicBezTo>
                <a:cubicBezTo>
                  <a:pt x="5" y="27"/>
                  <a:pt x="5" y="27"/>
                  <a:pt x="5" y="27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1"/>
                  <a:pt x="13" y="17"/>
                  <a:pt x="18" y="17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22" y="17"/>
                  <a:pt x="126" y="21"/>
                  <a:pt x="126" y="25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126" y="75"/>
                  <a:pt x="122" y="79"/>
                  <a:pt x="1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3" y="79"/>
                  <a:pt x="9" y="75"/>
                  <a:pt x="9" y="70"/>
                </a:cubicBezTo>
                <a:cubicBezTo>
                  <a:pt x="9" y="60"/>
                  <a:pt x="9" y="60"/>
                  <a:pt x="9" y="60"/>
                </a:cubicBezTo>
                <a:cubicBezTo>
                  <a:pt x="5" y="63"/>
                  <a:pt x="5" y="63"/>
                  <a:pt x="5" y="6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0"/>
                  <a:pt x="8" y="88"/>
                  <a:pt x="18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7" y="88"/>
                  <a:pt x="135" y="80"/>
                  <a:pt x="135" y="70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61" y="80"/>
                  <a:pt x="161" y="80"/>
                  <a:pt x="161" y="80"/>
                </a:cubicBezTo>
                <a:cubicBezTo>
                  <a:pt x="159" y="84"/>
                  <a:pt x="159" y="84"/>
                  <a:pt x="159" y="84"/>
                </a:cubicBezTo>
                <a:cubicBezTo>
                  <a:pt x="159" y="86"/>
                  <a:pt x="159" y="86"/>
                  <a:pt x="159" y="86"/>
                </a:cubicBezTo>
                <a:cubicBezTo>
                  <a:pt x="159" y="86"/>
                  <a:pt x="160" y="86"/>
                  <a:pt x="160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1" y="68"/>
                  <a:pt x="171" y="68"/>
                  <a:pt x="171" y="68"/>
                </a:cubicBezTo>
                <a:cubicBezTo>
                  <a:pt x="171" y="68"/>
                  <a:pt x="170" y="68"/>
                  <a:pt x="170" y="67"/>
                </a:cubicBezTo>
                <a:cubicBezTo>
                  <a:pt x="169" y="67"/>
                  <a:pt x="169" y="67"/>
                  <a:pt x="169" y="68"/>
                </a:cubicBezTo>
                <a:cubicBezTo>
                  <a:pt x="165" y="73"/>
                  <a:pt x="165" y="73"/>
                  <a:pt x="165" y="73"/>
                </a:cubicBezTo>
                <a:cubicBezTo>
                  <a:pt x="165" y="74"/>
                  <a:pt x="165" y="74"/>
                  <a:pt x="165" y="74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8"/>
                  <a:pt x="166" y="48"/>
                  <a:pt x="166" y="48"/>
                </a:cubicBezTo>
                <a:lnTo>
                  <a:pt x="166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2" name="Freeform 139"/>
          <p:cNvSpPr>
            <a:spLocks/>
          </p:cNvSpPr>
          <p:nvPr/>
        </p:nvSpPr>
        <p:spPr bwMode="auto">
          <a:xfrm>
            <a:off x="7658452" y="2813724"/>
            <a:ext cx="123038" cy="161006"/>
          </a:xfrm>
          <a:custGeom>
            <a:avLst/>
            <a:gdLst>
              <a:gd name="T0" fmla="*/ 49 w 76"/>
              <a:gd name="T1" fmla="*/ 64 h 94"/>
              <a:gd name="T2" fmla="*/ 49 w 76"/>
              <a:gd name="T3" fmla="*/ 66 h 94"/>
              <a:gd name="T4" fmla="*/ 56 w 76"/>
              <a:gd name="T5" fmla="*/ 61 h 94"/>
              <a:gd name="T6" fmla="*/ 61 w 76"/>
              <a:gd name="T7" fmla="*/ 58 h 94"/>
              <a:gd name="T8" fmla="*/ 65 w 76"/>
              <a:gd name="T9" fmla="*/ 55 h 94"/>
              <a:gd name="T10" fmla="*/ 76 w 76"/>
              <a:gd name="T11" fmla="*/ 48 h 94"/>
              <a:gd name="T12" fmla="*/ 65 w 76"/>
              <a:gd name="T13" fmla="*/ 40 h 94"/>
              <a:gd name="T14" fmla="*/ 61 w 76"/>
              <a:gd name="T15" fmla="*/ 38 h 94"/>
              <a:gd name="T16" fmla="*/ 56 w 76"/>
              <a:gd name="T17" fmla="*/ 35 h 94"/>
              <a:gd name="T18" fmla="*/ 49 w 76"/>
              <a:gd name="T19" fmla="*/ 30 h 94"/>
              <a:gd name="T20" fmla="*/ 49 w 76"/>
              <a:gd name="T21" fmla="*/ 37 h 94"/>
              <a:gd name="T22" fmla="*/ 49 w 76"/>
              <a:gd name="T23" fmla="*/ 38 h 94"/>
              <a:gd name="T24" fmla="*/ 49 w 76"/>
              <a:gd name="T25" fmla="*/ 39 h 94"/>
              <a:gd name="T26" fmla="*/ 49 w 76"/>
              <a:gd name="T27" fmla="*/ 39 h 94"/>
              <a:gd name="T28" fmla="*/ 45 w 76"/>
              <a:gd name="T29" fmla="*/ 39 h 94"/>
              <a:gd name="T30" fmla="*/ 45 w 76"/>
              <a:gd name="T31" fmla="*/ 39 h 94"/>
              <a:gd name="T32" fmla="*/ 42 w 76"/>
              <a:gd name="T33" fmla="*/ 39 h 94"/>
              <a:gd name="T34" fmla="*/ 42 w 76"/>
              <a:gd name="T35" fmla="*/ 39 h 94"/>
              <a:gd name="T36" fmla="*/ 13 w 76"/>
              <a:gd name="T37" fmla="*/ 4 h 94"/>
              <a:gd name="T38" fmla="*/ 10 w 76"/>
              <a:gd name="T39" fmla="*/ 0 h 94"/>
              <a:gd name="T40" fmla="*/ 7 w 76"/>
              <a:gd name="T41" fmla="*/ 4 h 94"/>
              <a:gd name="T42" fmla="*/ 19 w 76"/>
              <a:gd name="T43" fmla="*/ 34 h 94"/>
              <a:gd name="T44" fmla="*/ 39 w 76"/>
              <a:gd name="T45" fmla="*/ 45 h 94"/>
              <a:gd name="T46" fmla="*/ 4 w 76"/>
              <a:gd name="T47" fmla="*/ 45 h 94"/>
              <a:gd name="T48" fmla="*/ 0 w 76"/>
              <a:gd name="T49" fmla="*/ 48 h 94"/>
              <a:gd name="T50" fmla="*/ 4 w 76"/>
              <a:gd name="T51" fmla="*/ 51 h 94"/>
              <a:gd name="T52" fmla="*/ 33 w 76"/>
              <a:gd name="T53" fmla="*/ 51 h 94"/>
              <a:gd name="T54" fmla="*/ 19 w 76"/>
              <a:gd name="T55" fmla="*/ 60 h 94"/>
              <a:gd name="T56" fmla="*/ 7 w 76"/>
              <a:gd name="T57" fmla="*/ 90 h 94"/>
              <a:gd name="T58" fmla="*/ 10 w 76"/>
              <a:gd name="T59" fmla="*/ 94 h 94"/>
              <a:gd name="T60" fmla="*/ 13 w 76"/>
              <a:gd name="T61" fmla="*/ 90 h 94"/>
              <a:gd name="T62" fmla="*/ 42 w 76"/>
              <a:gd name="T63" fmla="*/ 55 h 94"/>
              <a:gd name="T64" fmla="*/ 42 w 76"/>
              <a:gd name="T65" fmla="*/ 55 h 94"/>
              <a:gd name="T66" fmla="*/ 45 w 76"/>
              <a:gd name="T67" fmla="*/ 55 h 94"/>
              <a:gd name="T68" fmla="*/ 45 w 76"/>
              <a:gd name="T69" fmla="*/ 55 h 94"/>
              <a:gd name="T70" fmla="*/ 49 w 76"/>
              <a:gd name="T71" fmla="*/ 55 h 94"/>
              <a:gd name="T72" fmla="*/ 49 w 76"/>
              <a:gd name="T73" fmla="*/ 55 h 94"/>
              <a:gd name="T74" fmla="*/ 49 w 76"/>
              <a:gd name="T75" fmla="*/ 6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94">
                <a:moveTo>
                  <a:pt x="49" y="64"/>
                </a:moveTo>
                <a:cubicBezTo>
                  <a:pt x="49" y="66"/>
                  <a:pt x="49" y="66"/>
                  <a:pt x="49" y="66"/>
                </a:cubicBezTo>
                <a:cubicBezTo>
                  <a:pt x="56" y="61"/>
                  <a:pt x="56" y="61"/>
                  <a:pt x="56" y="61"/>
                </a:cubicBezTo>
                <a:cubicBezTo>
                  <a:pt x="61" y="58"/>
                  <a:pt x="61" y="58"/>
                  <a:pt x="61" y="58"/>
                </a:cubicBezTo>
                <a:cubicBezTo>
                  <a:pt x="65" y="55"/>
                  <a:pt x="65" y="55"/>
                  <a:pt x="65" y="55"/>
                </a:cubicBezTo>
                <a:cubicBezTo>
                  <a:pt x="76" y="48"/>
                  <a:pt x="76" y="48"/>
                  <a:pt x="76" y="48"/>
                </a:cubicBezTo>
                <a:cubicBezTo>
                  <a:pt x="65" y="40"/>
                  <a:pt x="65" y="40"/>
                  <a:pt x="65" y="40"/>
                </a:cubicBezTo>
                <a:cubicBezTo>
                  <a:pt x="61" y="38"/>
                  <a:pt x="61" y="38"/>
                  <a:pt x="61" y="38"/>
                </a:cubicBezTo>
                <a:cubicBezTo>
                  <a:pt x="56" y="35"/>
                  <a:pt x="56" y="35"/>
                  <a:pt x="56" y="35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8" y="39"/>
                  <a:pt x="47" y="39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4" y="39"/>
                  <a:pt x="43" y="39"/>
                  <a:pt x="42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5"/>
                  <a:pt x="13" y="21"/>
                  <a:pt x="13" y="4"/>
                </a:cubicBezTo>
                <a:cubicBezTo>
                  <a:pt x="13" y="2"/>
                  <a:pt x="12" y="0"/>
                  <a:pt x="10" y="0"/>
                </a:cubicBezTo>
                <a:cubicBezTo>
                  <a:pt x="8" y="0"/>
                  <a:pt x="7" y="2"/>
                  <a:pt x="7" y="4"/>
                </a:cubicBezTo>
                <a:cubicBezTo>
                  <a:pt x="7" y="15"/>
                  <a:pt x="11" y="26"/>
                  <a:pt x="19" y="34"/>
                </a:cubicBezTo>
                <a:cubicBezTo>
                  <a:pt x="24" y="39"/>
                  <a:pt x="31" y="43"/>
                  <a:pt x="39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" y="45"/>
                  <a:pt x="0" y="46"/>
                  <a:pt x="0" y="48"/>
                </a:cubicBezTo>
                <a:cubicBezTo>
                  <a:pt x="0" y="50"/>
                  <a:pt x="2" y="51"/>
                  <a:pt x="4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8" y="53"/>
                  <a:pt x="23" y="56"/>
                  <a:pt x="19" y="60"/>
                </a:cubicBezTo>
                <a:cubicBezTo>
                  <a:pt x="11" y="68"/>
                  <a:pt x="7" y="79"/>
                  <a:pt x="7" y="90"/>
                </a:cubicBezTo>
                <a:cubicBezTo>
                  <a:pt x="7" y="92"/>
                  <a:pt x="8" y="94"/>
                  <a:pt x="10" y="94"/>
                </a:cubicBezTo>
                <a:cubicBezTo>
                  <a:pt x="12" y="94"/>
                  <a:pt x="13" y="92"/>
                  <a:pt x="13" y="90"/>
                </a:cubicBezTo>
                <a:cubicBezTo>
                  <a:pt x="13" y="73"/>
                  <a:pt x="26" y="59"/>
                  <a:pt x="42" y="55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4" y="55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7" y="55"/>
                  <a:pt x="48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64"/>
                  <a:pt x="49" y="64"/>
                  <a:pt x="49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 rot="16200000">
            <a:off x="8012456" y="2069551"/>
            <a:ext cx="1425488" cy="2472034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41031" y="2619437"/>
            <a:ext cx="80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68515" y="3350268"/>
            <a:ext cx="243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Pod Labels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v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ersion: v1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7557351" y="5021450"/>
            <a:ext cx="535536" cy="565069"/>
          </a:xfrm>
          <a:prstGeom prst="ellipse">
            <a:avLst/>
          </a:pr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7743252" y="5195087"/>
            <a:ext cx="187551" cy="230323"/>
            <a:chOff x="11277600" y="2381251"/>
            <a:chExt cx="527051" cy="612775"/>
          </a:xfrm>
        </p:grpSpPr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11296650" y="2381251"/>
              <a:ext cx="493713" cy="282575"/>
            </a:xfrm>
            <a:custGeom>
              <a:avLst/>
              <a:gdLst>
                <a:gd name="T0" fmla="*/ 66 w 131"/>
                <a:gd name="T1" fmla="*/ 0 h 75"/>
                <a:gd name="T2" fmla="*/ 65 w 131"/>
                <a:gd name="T3" fmla="*/ 0 h 75"/>
                <a:gd name="T4" fmla="*/ 65 w 131"/>
                <a:gd name="T5" fmla="*/ 0 h 75"/>
                <a:gd name="T6" fmla="*/ 0 w 131"/>
                <a:gd name="T7" fmla="*/ 38 h 75"/>
                <a:gd name="T8" fmla="*/ 1 w 131"/>
                <a:gd name="T9" fmla="*/ 39 h 75"/>
                <a:gd name="T10" fmla="*/ 65 w 131"/>
                <a:gd name="T11" fmla="*/ 75 h 75"/>
                <a:gd name="T12" fmla="*/ 131 w 131"/>
                <a:gd name="T13" fmla="*/ 39 h 75"/>
                <a:gd name="T14" fmla="*/ 66 w 131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75">
                  <a:moveTo>
                    <a:pt x="66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9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131" y="39"/>
                    <a:pt x="131" y="39"/>
                    <a:pt x="131" y="3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11277600" y="2578101"/>
              <a:ext cx="238125" cy="415925"/>
            </a:xfrm>
            <a:custGeom>
              <a:avLst/>
              <a:gdLst>
                <a:gd name="T0" fmla="*/ 0 w 63"/>
                <a:gd name="T1" fmla="*/ 72 h 111"/>
                <a:gd name="T2" fmla="*/ 1 w 63"/>
                <a:gd name="T3" fmla="*/ 74 h 111"/>
                <a:gd name="T4" fmla="*/ 63 w 63"/>
                <a:gd name="T5" fmla="*/ 111 h 111"/>
                <a:gd name="T6" fmla="*/ 63 w 63"/>
                <a:gd name="T7" fmla="*/ 35 h 111"/>
                <a:gd name="T8" fmla="*/ 0 w 63"/>
                <a:gd name="T9" fmla="*/ 0 h 111"/>
                <a:gd name="T10" fmla="*/ 0 w 63"/>
                <a:gd name="T11" fmla="*/ 7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1">
                  <a:moveTo>
                    <a:pt x="0" y="72"/>
                  </a:moveTo>
                  <a:cubicBezTo>
                    <a:pt x="0" y="73"/>
                    <a:pt x="1" y="73"/>
                    <a:pt x="1" y="74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11568113" y="2581276"/>
              <a:ext cx="236538" cy="412750"/>
            </a:xfrm>
            <a:custGeom>
              <a:avLst/>
              <a:gdLst>
                <a:gd name="T0" fmla="*/ 0 w 63"/>
                <a:gd name="T1" fmla="*/ 110 h 110"/>
                <a:gd name="T2" fmla="*/ 63 w 63"/>
                <a:gd name="T3" fmla="*/ 73 h 110"/>
                <a:gd name="T4" fmla="*/ 63 w 63"/>
                <a:gd name="T5" fmla="*/ 71 h 110"/>
                <a:gd name="T6" fmla="*/ 63 w 63"/>
                <a:gd name="T7" fmla="*/ 0 h 110"/>
                <a:gd name="T8" fmla="*/ 0 w 63"/>
                <a:gd name="T9" fmla="*/ 35 h 110"/>
                <a:gd name="T10" fmla="*/ 0 w 63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0">
                  <a:moveTo>
                    <a:pt x="0" y="110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48" name="Freeform 95"/>
          <p:cNvSpPr>
            <a:spLocks/>
          </p:cNvSpPr>
          <p:nvPr/>
        </p:nvSpPr>
        <p:spPr bwMode="auto">
          <a:xfrm>
            <a:off x="7548752" y="4161151"/>
            <a:ext cx="553669" cy="735717"/>
          </a:xfrm>
          <a:custGeom>
            <a:avLst/>
            <a:gdLst>
              <a:gd name="T0" fmla="*/ 0 w 342"/>
              <a:gd name="T1" fmla="*/ 218 h 430"/>
              <a:gd name="T2" fmla="*/ 272 w 342"/>
              <a:gd name="T3" fmla="*/ 331 h 430"/>
              <a:gd name="T4" fmla="*/ 342 w 342"/>
              <a:gd name="T5" fmla="*/ 218 h 430"/>
              <a:gd name="T6" fmla="*/ 284 w 342"/>
              <a:gd name="T7" fmla="*/ 118 h 430"/>
              <a:gd name="T8" fmla="*/ 0 w 342"/>
              <a:gd name="T9" fmla="*/ 218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" h="430">
                <a:moveTo>
                  <a:pt x="0" y="218"/>
                </a:moveTo>
                <a:cubicBezTo>
                  <a:pt x="0" y="361"/>
                  <a:pt x="172" y="430"/>
                  <a:pt x="272" y="331"/>
                </a:cubicBezTo>
                <a:cubicBezTo>
                  <a:pt x="300" y="302"/>
                  <a:pt x="321" y="253"/>
                  <a:pt x="342" y="218"/>
                </a:cubicBezTo>
                <a:cubicBezTo>
                  <a:pt x="321" y="183"/>
                  <a:pt x="306" y="147"/>
                  <a:pt x="284" y="118"/>
                </a:cubicBezTo>
                <a:cubicBezTo>
                  <a:pt x="192" y="0"/>
                  <a:pt x="0" y="65"/>
                  <a:pt x="0" y="218"/>
                </a:cubicBez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Freeform 138"/>
          <p:cNvSpPr>
            <a:spLocks/>
          </p:cNvSpPr>
          <p:nvPr/>
        </p:nvSpPr>
        <p:spPr bwMode="auto">
          <a:xfrm>
            <a:off x="7730484" y="4443181"/>
            <a:ext cx="298709" cy="150176"/>
          </a:xfrm>
          <a:custGeom>
            <a:avLst/>
            <a:gdLst>
              <a:gd name="T0" fmla="*/ 167 w 184"/>
              <a:gd name="T1" fmla="*/ 55 h 88"/>
              <a:gd name="T2" fmla="*/ 184 w 184"/>
              <a:gd name="T3" fmla="*/ 45 h 88"/>
              <a:gd name="T4" fmla="*/ 184 w 184"/>
              <a:gd name="T5" fmla="*/ 44 h 88"/>
              <a:gd name="T6" fmla="*/ 167 w 184"/>
              <a:gd name="T7" fmla="*/ 34 h 88"/>
              <a:gd name="T8" fmla="*/ 166 w 184"/>
              <a:gd name="T9" fmla="*/ 41 h 88"/>
              <a:gd name="T10" fmla="*/ 135 w 184"/>
              <a:gd name="T11" fmla="*/ 34 h 88"/>
              <a:gd name="T12" fmla="*/ 167 w 184"/>
              <a:gd name="T13" fmla="*/ 13 h 88"/>
              <a:gd name="T14" fmla="*/ 172 w 184"/>
              <a:gd name="T15" fmla="*/ 19 h 88"/>
              <a:gd name="T16" fmla="*/ 182 w 184"/>
              <a:gd name="T17" fmla="*/ 2 h 88"/>
              <a:gd name="T18" fmla="*/ 181 w 184"/>
              <a:gd name="T19" fmla="*/ 0 h 88"/>
              <a:gd name="T20" fmla="*/ 168 w 184"/>
              <a:gd name="T21" fmla="*/ 0 h 88"/>
              <a:gd name="T22" fmla="*/ 161 w 184"/>
              <a:gd name="T23" fmla="*/ 2 h 88"/>
              <a:gd name="T24" fmla="*/ 164 w 184"/>
              <a:gd name="T25" fmla="*/ 7 h 88"/>
              <a:gd name="T26" fmla="*/ 135 w 184"/>
              <a:gd name="T27" fmla="*/ 26 h 88"/>
              <a:gd name="T28" fmla="*/ 118 w 184"/>
              <a:gd name="T29" fmla="*/ 8 h 88"/>
              <a:gd name="T30" fmla="*/ 0 w 184"/>
              <a:gd name="T31" fmla="*/ 24 h 88"/>
              <a:gd name="T32" fmla="*/ 9 w 184"/>
              <a:gd name="T33" fmla="*/ 30 h 88"/>
              <a:gd name="T34" fmla="*/ 18 w 184"/>
              <a:gd name="T35" fmla="*/ 17 h 88"/>
              <a:gd name="T36" fmla="*/ 126 w 184"/>
              <a:gd name="T37" fmla="*/ 25 h 88"/>
              <a:gd name="T38" fmla="*/ 126 w 184"/>
              <a:gd name="T39" fmla="*/ 40 h 88"/>
              <a:gd name="T40" fmla="*/ 126 w 184"/>
              <a:gd name="T41" fmla="*/ 48 h 88"/>
              <a:gd name="T42" fmla="*/ 126 w 184"/>
              <a:gd name="T43" fmla="*/ 57 h 88"/>
              <a:gd name="T44" fmla="*/ 118 w 184"/>
              <a:gd name="T45" fmla="*/ 79 h 88"/>
              <a:gd name="T46" fmla="*/ 9 w 184"/>
              <a:gd name="T47" fmla="*/ 70 h 88"/>
              <a:gd name="T48" fmla="*/ 5 w 184"/>
              <a:gd name="T49" fmla="*/ 63 h 88"/>
              <a:gd name="T50" fmla="*/ 0 w 184"/>
              <a:gd name="T51" fmla="*/ 70 h 88"/>
              <a:gd name="T52" fmla="*/ 118 w 184"/>
              <a:gd name="T53" fmla="*/ 88 h 88"/>
              <a:gd name="T54" fmla="*/ 135 w 184"/>
              <a:gd name="T55" fmla="*/ 63 h 88"/>
              <a:gd name="T56" fmla="*/ 159 w 184"/>
              <a:gd name="T57" fmla="*/ 84 h 88"/>
              <a:gd name="T58" fmla="*/ 160 w 184"/>
              <a:gd name="T59" fmla="*/ 86 h 88"/>
              <a:gd name="T60" fmla="*/ 180 w 184"/>
              <a:gd name="T61" fmla="*/ 85 h 88"/>
              <a:gd name="T62" fmla="*/ 171 w 184"/>
              <a:gd name="T63" fmla="*/ 68 h 88"/>
              <a:gd name="T64" fmla="*/ 169 w 184"/>
              <a:gd name="T65" fmla="*/ 68 h 88"/>
              <a:gd name="T66" fmla="*/ 165 w 184"/>
              <a:gd name="T67" fmla="*/ 74 h 88"/>
              <a:gd name="T68" fmla="*/ 135 w 184"/>
              <a:gd name="T69" fmla="*/ 48 h 88"/>
              <a:gd name="T70" fmla="*/ 166 w 184"/>
              <a:gd name="T71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" h="88">
                <a:moveTo>
                  <a:pt x="166" y="55"/>
                </a:moveTo>
                <a:cubicBezTo>
                  <a:pt x="166" y="55"/>
                  <a:pt x="166" y="55"/>
                  <a:pt x="167" y="55"/>
                </a:cubicBezTo>
                <a:cubicBezTo>
                  <a:pt x="167" y="56"/>
                  <a:pt x="168" y="55"/>
                  <a:pt x="168" y="5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168" y="35"/>
                  <a:pt x="168" y="35"/>
                  <a:pt x="168" y="35"/>
                </a:cubicBezTo>
                <a:cubicBezTo>
                  <a:pt x="168" y="34"/>
                  <a:pt x="167" y="34"/>
                  <a:pt x="167" y="34"/>
                </a:cubicBezTo>
                <a:cubicBezTo>
                  <a:pt x="166" y="35"/>
                  <a:pt x="166" y="35"/>
                  <a:pt x="166" y="35"/>
                </a:cubicBezTo>
                <a:cubicBezTo>
                  <a:pt x="166" y="41"/>
                  <a:pt x="166" y="41"/>
                  <a:pt x="166" y="41"/>
                </a:cubicBezTo>
                <a:cubicBezTo>
                  <a:pt x="135" y="41"/>
                  <a:pt x="135" y="41"/>
                  <a:pt x="135" y="41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72" y="19"/>
                  <a:pt x="172" y="19"/>
                  <a:pt x="172" y="19"/>
                </a:cubicBezTo>
                <a:cubicBezTo>
                  <a:pt x="173" y="18"/>
                  <a:pt x="173" y="18"/>
                  <a:pt x="173" y="18"/>
                </a:cubicBezTo>
                <a:cubicBezTo>
                  <a:pt x="182" y="2"/>
                  <a:pt x="182" y="2"/>
                  <a:pt x="182" y="2"/>
                </a:cubicBezTo>
                <a:cubicBezTo>
                  <a:pt x="182" y="1"/>
                  <a:pt x="182" y="1"/>
                  <a:pt x="182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2"/>
                </a:cubicBezTo>
                <a:cubicBezTo>
                  <a:pt x="160" y="2"/>
                  <a:pt x="161" y="3"/>
                  <a:pt x="161" y="3"/>
                </a:cubicBezTo>
                <a:cubicBezTo>
                  <a:pt x="164" y="7"/>
                  <a:pt x="164" y="7"/>
                  <a:pt x="164" y="7"/>
                </a:cubicBezTo>
                <a:cubicBezTo>
                  <a:pt x="164" y="7"/>
                  <a:pt x="164" y="7"/>
                  <a:pt x="164" y="7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5" y="16"/>
                  <a:pt x="127" y="8"/>
                  <a:pt x="1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9" y="8"/>
                  <a:pt x="1" y="15"/>
                  <a:pt x="0" y="24"/>
                </a:cubicBezTo>
                <a:cubicBezTo>
                  <a:pt x="5" y="27"/>
                  <a:pt x="5" y="27"/>
                  <a:pt x="5" y="27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1"/>
                  <a:pt x="13" y="17"/>
                  <a:pt x="18" y="17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22" y="17"/>
                  <a:pt x="126" y="21"/>
                  <a:pt x="126" y="25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126" y="75"/>
                  <a:pt x="122" y="79"/>
                  <a:pt x="1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3" y="79"/>
                  <a:pt x="9" y="75"/>
                  <a:pt x="9" y="70"/>
                </a:cubicBezTo>
                <a:cubicBezTo>
                  <a:pt x="9" y="60"/>
                  <a:pt x="9" y="60"/>
                  <a:pt x="9" y="60"/>
                </a:cubicBezTo>
                <a:cubicBezTo>
                  <a:pt x="5" y="63"/>
                  <a:pt x="5" y="63"/>
                  <a:pt x="5" y="6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0"/>
                  <a:pt x="8" y="88"/>
                  <a:pt x="18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7" y="88"/>
                  <a:pt x="135" y="80"/>
                  <a:pt x="135" y="70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61" y="80"/>
                  <a:pt x="161" y="80"/>
                  <a:pt x="161" y="80"/>
                </a:cubicBezTo>
                <a:cubicBezTo>
                  <a:pt x="159" y="84"/>
                  <a:pt x="159" y="84"/>
                  <a:pt x="159" y="84"/>
                </a:cubicBezTo>
                <a:cubicBezTo>
                  <a:pt x="159" y="86"/>
                  <a:pt x="159" y="86"/>
                  <a:pt x="159" y="86"/>
                </a:cubicBezTo>
                <a:cubicBezTo>
                  <a:pt x="159" y="86"/>
                  <a:pt x="160" y="86"/>
                  <a:pt x="160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1" y="68"/>
                  <a:pt x="171" y="68"/>
                  <a:pt x="171" y="68"/>
                </a:cubicBezTo>
                <a:cubicBezTo>
                  <a:pt x="171" y="68"/>
                  <a:pt x="170" y="68"/>
                  <a:pt x="170" y="67"/>
                </a:cubicBezTo>
                <a:cubicBezTo>
                  <a:pt x="169" y="67"/>
                  <a:pt x="169" y="67"/>
                  <a:pt x="169" y="68"/>
                </a:cubicBezTo>
                <a:cubicBezTo>
                  <a:pt x="165" y="73"/>
                  <a:pt x="165" y="73"/>
                  <a:pt x="165" y="73"/>
                </a:cubicBezTo>
                <a:cubicBezTo>
                  <a:pt x="165" y="74"/>
                  <a:pt x="165" y="74"/>
                  <a:pt x="165" y="74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8"/>
                  <a:pt x="166" y="48"/>
                  <a:pt x="166" y="48"/>
                </a:cubicBezTo>
                <a:lnTo>
                  <a:pt x="166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0" name="Freeform 139"/>
          <p:cNvSpPr>
            <a:spLocks/>
          </p:cNvSpPr>
          <p:nvPr/>
        </p:nvSpPr>
        <p:spPr bwMode="auto">
          <a:xfrm>
            <a:off x="7658452" y="4437406"/>
            <a:ext cx="123038" cy="161006"/>
          </a:xfrm>
          <a:custGeom>
            <a:avLst/>
            <a:gdLst>
              <a:gd name="T0" fmla="*/ 49 w 76"/>
              <a:gd name="T1" fmla="*/ 64 h 94"/>
              <a:gd name="T2" fmla="*/ 49 w 76"/>
              <a:gd name="T3" fmla="*/ 66 h 94"/>
              <a:gd name="T4" fmla="*/ 56 w 76"/>
              <a:gd name="T5" fmla="*/ 61 h 94"/>
              <a:gd name="T6" fmla="*/ 61 w 76"/>
              <a:gd name="T7" fmla="*/ 58 h 94"/>
              <a:gd name="T8" fmla="*/ 65 w 76"/>
              <a:gd name="T9" fmla="*/ 55 h 94"/>
              <a:gd name="T10" fmla="*/ 76 w 76"/>
              <a:gd name="T11" fmla="*/ 48 h 94"/>
              <a:gd name="T12" fmla="*/ 65 w 76"/>
              <a:gd name="T13" fmla="*/ 40 h 94"/>
              <a:gd name="T14" fmla="*/ 61 w 76"/>
              <a:gd name="T15" fmla="*/ 38 h 94"/>
              <a:gd name="T16" fmla="*/ 56 w 76"/>
              <a:gd name="T17" fmla="*/ 35 h 94"/>
              <a:gd name="T18" fmla="*/ 49 w 76"/>
              <a:gd name="T19" fmla="*/ 30 h 94"/>
              <a:gd name="T20" fmla="*/ 49 w 76"/>
              <a:gd name="T21" fmla="*/ 37 h 94"/>
              <a:gd name="T22" fmla="*/ 49 w 76"/>
              <a:gd name="T23" fmla="*/ 38 h 94"/>
              <a:gd name="T24" fmla="*/ 49 w 76"/>
              <a:gd name="T25" fmla="*/ 39 h 94"/>
              <a:gd name="T26" fmla="*/ 49 w 76"/>
              <a:gd name="T27" fmla="*/ 39 h 94"/>
              <a:gd name="T28" fmla="*/ 45 w 76"/>
              <a:gd name="T29" fmla="*/ 39 h 94"/>
              <a:gd name="T30" fmla="*/ 45 w 76"/>
              <a:gd name="T31" fmla="*/ 39 h 94"/>
              <a:gd name="T32" fmla="*/ 42 w 76"/>
              <a:gd name="T33" fmla="*/ 39 h 94"/>
              <a:gd name="T34" fmla="*/ 42 w 76"/>
              <a:gd name="T35" fmla="*/ 39 h 94"/>
              <a:gd name="T36" fmla="*/ 13 w 76"/>
              <a:gd name="T37" fmla="*/ 4 h 94"/>
              <a:gd name="T38" fmla="*/ 10 w 76"/>
              <a:gd name="T39" fmla="*/ 0 h 94"/>
              <a:gd name="T40" fmla="*/ 7 w 76"/>
              <a:gd name="T41" fmla="*/ 4 h 94"/>
              <a:gd name="T42" fmla="*/ 19 w 76"/>
              <a:gd name="T43" fmla="*/ 34 h 94"/>
              <a:gd name="T44" fmla="*/ 39 w 76"/>
              <a:gd name="T45" fmla="*/ 45 h 94"/>
              <a:gd name="T46" fmla="*/ 4 w 76"/>
              <a:gd name="T47" fmla="*/ 45 h 94"/>
              <a:gd name="T48" fmla="*/ 0 w 76"/>
              <a:gd name="T49" fmla="*/ 48 h 94"/>
              <a:gd name="T50" fmla="*/ 4 w 76"/>
              <a:gd name="T51" fmla="*/ 51 h 94"/>
              <a:gd name="T52" fmla="*/ 33 w 76"/>
              <a:gd name="T53" fmla="*/ 51 h 94"/>
              <a:gd name="T54" fmla="*/ 19 w 76"/>
              <a:gd name="T55" fmla="*/ 60 h 94"/>
              <a:gd name="T56" fmla="*/ 7 w 76"/>
              <a:gd name="T57" fmla="*/ 90 h 94"/>
              <a:gd name="T58" fmla="*/ 10 w 76"/>
              <a:gd name="T59" fmla="*/ 94 h 94"/>
              <a:gd name="T60" fmla="*/ 13 w 76"/>
              <a:gd name="T61" fmla="*/ 90 h 94"/>
              <a:gd name="T62" fmla="*/ 42 w 76"/>
              <a:gd name="T63" fmla="*/ 55 h 94"/>
              <a:gd name="T64" fmla="*/ 42 w 76"/>
              <a:gd name="T65" fmla="*/ 55 h 94"/>
              <a:gd name="T66" fmla="*/ 45 w 76"/>
              <a:gd name="T67" fmla="*/ 55 h 94"/>
              <a:gd name="T68" fmla="*/ 45 w 76"/>
              <a:gd name="T69" fmla="*/ 55 h 94"/>
              <a:gd name="T70" fmla="*/ 49 w 76"/>
              <a:gd name="T71" fmla="*/ 55 h 94"/>
              <a:gd name="T72" fmla="*/ 49 w 76"/>
              <a:gd name="T73" fmla="*/ 55 h 94"/>
              <a:gd name="T74" fmla="*/ 49 w 76"/>
              <a:gd name="T75" fmla="*/ 6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94">
                <a:moveTo>
                  <a:pt x="49" y="64"/>
                </a:moveTo>
                <a:cubicBezTo>
                  <a:pt x="49" y="66"/>
                  <a:pt x="49" y="66"/>
                  <a:pt x="49" y="66"/>
                </a:cubicBezTo>
                <a:cubicBezTo>
                  <a:pt x="56" y="61"/>
                  <a:pt x="56" y="61"/>
                  <a:pt x="56" y="61"/>
                </a:cubicBezTo>
                <a:cubicBezTo>
                  <a:pt x="61" y="58"/>
                  <a:pt x="61" y="58"/>
                  <a:pt x="61" y="58"/>
                </a:cubicBezTo>
                <a:cubicBezTo>
                  <a:pt x="65" y="55"/>
                  <a:pt x="65" y="55"/>
                  <a:pt x="65" y="55"/>
                </a:cubicBezTo>
                <a:cubicBezTo>
                  <a:pt x="76" y="48"/>
                  <a:pt x="76" y="48"/>
                  <a:pt x="76" y="48"/>
                </a:cubicBezTo>
                <a:cubicBezTo>
                  <a:pt x="65" y="40"/>
                  <a:pt x="65" y="40"/>
                  <a:pt x="65" y="40"/>
                </a:cubicBezTo>
                <a:cubicBezTo>
                  <a:pt x="61" y="38"/>
                  <a:pt x="61" y="38"/>
                  <a:pt x="61" y="38"/>
                </a:cubicBezTo>
                <a:cubicBezTo>
                  <a:pt x="56" y="35"/>
                  <a:pt x="56" y="35"/>
                  <a:pt x="56" y="35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8" y="39"/>
                  <a:pt x="47" y="39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4" y="39"/>
                  <a:pt x="43" y="39"/>
                  <a:pt x="42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26" y="35"/>
                  <a:pt x="13" y="21"/>
                  <a:pt x="13" y="4"/>
                </a:cubicBezTo>
                <a:cubicBezTo>
                  <a:pt x="13" y="2"/>
                  <a:pt x="12" y="0"/>
                  <a:pt x="10" y="0"/>
                </a:cubicBezTo>
                <a:cubicBezTo>
                  <a:pt x="8" y="0"/>
                  <a:pt x="7" y="2"/>
                  <a:pt x="7" y="4"/>
                </a:cubicBezTo>
                <a:cubicBezTo>
                  <a:pt x="7" y="15"/>
                  <a:pt x="11" y="26"/>
                  <a:pt x="19" y="34"/>
                </a:cubicBezTo>
                <a:cubicBezTo>
                  <a:pt x="24" y="39"/>
                  <a:pt x="31" y="43"/>
                  <a:pt x="39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" y="45"/>
                  <a:pt x="0" y="46"/>
                  <a:pt x="0" y="48"/>
                </a:cubicBezTo>
                <a:cubicBezTo>
                  <a:pt x="0" y="50"/>
                  <a:pt x="2" y="51"/>
                  <a:pt x="4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28" y="53"/>
                  <a:pt x="23" y="56"/>
                  <a:pt x="19" y="60"/>
                </a:cubicBezTo>
                <a:cubicBezTo>
                  <a:pt x="11" y="68"/>
                  <a:pt x="7" y="79"/>
                  <a:pt x="7" y="90"/>
                </a:cubicBezTo>
                <a:cubicBezTo>
                  <a:pt x="7" y="92"/>
                  <a:pt x="8" y="94"/>
                  <a:pt x="10" y="94"/>
                </a:cubicBezTo>
                <a:cubicBezTo>
                  <a:pt x="12" y="94"/>
                  <a:pt x="13" y="92"/>
                  <a:pt x="13" y="90"/>
                </a:cubicBezTo>
                <a:cubicBezTo>
                  <a:pt x="13" y="73"/>
                  <a:pt x="26" y="59"/>
                  <a:pt x="42" y="55"/>
                </a:cubicBez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4" y="55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7" y="55"/>
                  <a:pt x="48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64"/>
                  <a:pt x="49" y="64"/>
                  <a:pt x="49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1" name="직선 연결선[R] 50"/>
          <p:cNvCxnSpPr/>
          <p:nvPr/>
        </p:nvCxnSpPr>
        <p:spPr>
          <a:xfrm flipH="1">
            <a:off x="7815083" y="4791550"/>
            <a:ext cx="10036" cy="23334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 rot="16200000">
            <a:off x="8012456" y="3693233"/>
            <a:ext cx="1425488" cy="2472034"/>
          </a:xfrm>
          <a:prstGeom prst="roundRect">
            <a:avLst/>
          </a:prstGeom>
          <a:noFill/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43972" y="4238664"/>
            <a:ext cx="80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099557" y="4984752"/>
            <a:ext cx="248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Pod Labels :</a:t>
            </a:r>
          </a:p>
          <a:p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app: recommendation-service</a:t>
            </a:r>
          </a:p>
          <a:p>
            <a:r>
              <a:rPr kumimoji="1" lang="en-US" altLang="ko-KR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v</a:t>
            </a:r>
            <a:r>
              <a:rPr kumimoji="1" lang="en-US" altLang="ko-KR" sz="12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ersion: v2</a:t>
            </a:r>
            <a:endParaRPr kumimoji="1" lang="ko-KR" altLang="en-US" sz="1200" i="1" dirty="0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3374" y="3918818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rgbClr val="F8F8F8"/>
                </a:solidFill>
              </a:rPr>
              <a:t>E</a:t>
            </a:r>
            <a:r>
              <a:rPr kumimoji="1" lang="en-US" altLang="ko-KR" sz="1000" dirty="0" smtClean="0">
                <a:solidFill>
                  <a:srgbClr val="F8F8F8"/>
                </a:solidFill>
              </a:rPr>
              <a:t>nvoy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583422" y="2917415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rgbClr val="F8F8F8"/>
                </a:solidFill>
              </a:rPr>
              <a:t>E</a:t>
            </a:r>
            <a:r>
              <a:rPr kumimoji="1" lang="en-US" altLang="ko-KR" sz="1000" smtClean="0">
                <a:solidFill>
                  <a:srgbClr val="F8F8F8"/>
                </a:solidFill>
              </a:rPr>
              <a:t>nvoy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73997" y="4535960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rgbClr val="F8F8F8"/>
                </a:solidFill>
              </a:rPr>
              <a:t>E</a:t>
            </a:r>
            <a:r>
              <a:rPr kumimoji="1" lang="en-US" altLang="ko-KR" sz="1000" dirty="0" smtClean="0">
                <a:solidFill>
                  <a:srgbClr val="F8F8F8"/>
                </a:solidFill>
              </a:rPr>
              <a:t>nvoy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cxnSp>
        <p:nvCxnSpPr>
          <p:cNvPr id="58" name="직선 연결선[R] 57"/>
          <p:cNvCxnSpPr/>
          <p:nvPr/>
        </p:nvCxnSpPr>
        <p:spPr>
          <a:xfrm flipH="1" flipV="1">
            <a:off x="5065365" y="3887285"/>
            <a:ext cx="2483387" cy="646857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연결선[R] 58"/>
          <p:cNvCxnSpPr/>
          <p:nvPr/>
        </p:nvCxnSpPr>
        <p:spPr>
          <a:xfrm flipH="1">
            <a:off x="5072144" y="2910460"/>
            <a:ext cx="2476607" cy="976825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>
            <a:off x="7811496" y="3181167"/>
            <a:ext cx="10036" cy="23334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80008" y="4895348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41450" y="3724613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626140" y="5354148"/>
            <a:ext cx="863964" cy="19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srgbClr val="F8F8F8"/>
                </a:solidFill>
              </a:rPr>
              <a:t>App</a:t>
            </a:r>
            <a:endParaRPr kumimoji="1" lang="ko-KR" altLang="en-US" sz="1000" dirty="0">
              <a:solidFill>
                <a:srgbClr val="F8F8F8"/>
              </a:solidFill>
            </a:endParaRPr>
          </a:p>
        </p:txBody>
      </p:sp>
      <p:cxnSp>
        <p:nvCxnSpPr>
          <p:cNvPr id="64" name="직선 연결선[R] 63"/>
          <p:cNvCxnSpPr/>
          <p:nvPr/>
        </p:nvCxnSpPr>
        <p:spPr>
          <a:xfrm flipH="1" flipV="1">
            <a:off x="2957827" y="3870175"/>
            <a:ext cx="1553869" cy="17110"/>
          </a:xfrm>
          <a:prstGeom prst="line">
            <a:avLst/>
          </a:prstGeom>
          <a:ln w="38100">
            <a:solidFill>
              <a:schemeClr val="accent4"/>
            </a:solidFill>
            <a:prstDash val="sysDash"/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367291" y="3400015"/>
            <a:ext cx="80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200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6" name="Freeform 138"/>
          <p:cNvSpPr>
            <a:spLocks/>
          </p:cNvSpPr>
          <p:nvPr/>
        </p:nvSpPr>
        <p:spPr bwMode="auto">
          <a:xfrm>
            <a:off x="4693428" y="3796324"/>
            <a:ext cx="298709" cy="150176"/>
          </a:xfrm>
          <a:custGeom>
            <a:avLst/>
            <a:gdLst>
              <a:gd name="T0" fmla="*/ 167 w 184"/>
              <a:gd name="T1" fmla="*/ 55 h 88"/>
              <a:gd name="T2" fmla="*/ 184 w 184"/>
              <a:gd name="T3" fmla="*/ 45 h 88"/>
              <a:gd name="T4" fmla="*/ 184 w 184"/>
              <a:gd name="T5" fmla="*/ 44 h 88"/>
              <a:gd name="T6" fmla="*/ 167 w 184"/>
              <a:gd name="T7" fmla="*/ 34 h 88"/>
              <a:gd name="T8" fmla="*/ 166 w 184"/>
              <a:gd name="T9" fmla="*/ 41 h 88"/>
              <a:gd name="T10" fmla="*/ 135 w 184"/>
              <a:gd name="T11" fmla="*/ 34 h 88"/>
              <a:gd name="T12" fmla="*/ 167 w 184"/>
              <a:gd name="T13" fmla="*/ 13 h 88"/>
              <a:gd name="T14" fmla="*/ 172 w 184"/>
              <a:gd name="T15" fmla="*/ 19 h 88"/>
              <a:gd name="T16" fmla="*/ 182 w 184"/>
              <a:gd name="T17" fmla="*/ 2 h 88"/>
              <a:gd name="T18" fmla="*/ 181 w 184"/>
              <a:gd name="T19" fmla="*/ 0 h 88"/>
              <a:gd name="T20" fmla="*/ 168 w 184"/>
              <a:gd name="T21" fmla="*/ 0 h 88"/>
              <a:gd name="T22" fmla="*/ 161 w 184"/>
              <a:gd name="T23" fmla="*/ 2 h 88"/>
              <a:gd name="T24" fmla="*/ 164 w 184"/>
              <a:gd name="T25" fmla="*/ 7 h 88"/>
              <a:gd name="T26" fmla="*/ 135 w 184"/>
              <a:gd name="T27" fmla="*/ 26 h 88"/>
              <a:gd name="T28" fmla="*/ 118 w 184"/>
              <a:gd name="T29" fmla="*/ 8 h 88"/>
              <a:gd name="T30" fmla="*/ 0 w 184"/>
              <a:gd name="T31" fmla="*/ 24 h 88"/>
              <a:gd name="T32" fmla="*/ 9 w 184"/>
              <a:gd name="T33" fmla="*/ 30 h 88"/>
              <a:gd name="T34" fmla="*/ 18 w 184"/>
              <a:gd name="T35" fmla="*/ 17 h 88"/>
              <a:gd name="T36" fmla="*/ 126 w 184"/>
              <a:gd name="T37" fmla="*/ 25 h 88"/>
              <a:gd name="T38" fmla="*/ 126 w 184"/>
              <a:gd name="T39" fmla="*/ 40 h 88"/>
              <a:gd name="T40" fmla="*/ 126 w 184"/>
              <a:gd name="T41" fmla="*/ 48 h 88"/>
              <a:gd name="T42" fmla="*/ 126 w 184"/>
              <a:gd name="T43" fmla="*/ 57 h 88"/>
              <a:gd name="T44" fmla="*/ 118 w 184"/>
              <a:gd name="T45" fmla="*/ 79 h 88"/>
              <a:gd name="T46" fmla="*/ 9 w 184"/>
              <a:gd name="T47" fmla="*/ 70 h 88"/>
              <a:gd name="T48" fmla="*/ 5 w 184"/>
              <a:gd name="T49" fmla="*/ 63 h 88"/>
              <a:gd name="T50" fmla="*/ 0 w 184"/>
              <a:gd name="T51" fmla="*/ 70 h 88"/>
              <a:gd name="T52" fmla="*/ 118 w 184"/>
              <a:gd name="T53" fmla="*/ 88 h 88"/>
              <a:gd name="T54" fmla="*/ 135 w 184"/>
              <a:gd name="T55" fmla="*/ 63 h 88"/>
              <a:gd name="T56" fmla="*/ 159 w 184"/>
              <a:gd name="T57" fmla="*/ 84 h 88"/>
              <a:gd name="T58" fmla="*/ 160 w 184"/>
              <a:gd name="T59" fmla="*/ 86 h 88"/>
              <a:gd name="T60" fmla="*/ 180 w 184"/>
              <a:gd name="T61" fmla="*/ 85 h 88"/>
              <a:gd name="T62" fmla="*/ 171 w 184"/>
              <a:gd name="T63" fmla="*/ 68 h 88"/>
              <a:gd name="T64" fmla="*/ 169 w 184"/>
              <a:gd name="T65" fmla="*/ 68 h 88"/>
              <a:gd name="T66" fmla="*/ 165 w 184"/>
              <a:gd name="T67" fmla="*/ 74 h 88"/>
              <a:gd name="T68" fmla="*/ 135 w 184"/>
              <a:gd name="T69" fmla="*/ 48 h 88"/>
              <a:gd name="T70" fmla="*/ 166 w 184"/>
              <a:gd name="T71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" h="88">
                <a:moveTo>
                  <a:pt x="166" y="55"/>
                </a:moveTo>
                <a:cubicBezTo>
                  <a:pt x="166" y="55"/>
                  <a:pt x="166" y="55"/>
                  <a:pt x="167" y="55"/>
                </a:cubicBezTo>
                <a:cubicBezTo>
                  <a:pt x="167" y="56"/>
                  <a:pt x="168" y="55"/>
                  <a:pt x="168" y="5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5"/>
                  <a:pt x="184" y="45"/>
                  <a:pt x="184" y="45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168" y="35"/>
                  <a:pt x="168" y="35"/>
                  <a:pt x="168" y="35"/>
                </a:cubicBezTo>
                <a:cubicBezTo>
                  <a:pt x="168" y="34"/>
                  <a:pt x="167" y="34"/>
                  <a:pt x="167" y="34"/>
                </a:cubicBezTo>
                <a:cubicBezTo>
                  <a:pt x="166" y="35"/>
                  <a:pt x="166" y="35"/>
                  <a:pt x="166" y="35"/>
                </a:cubicBezTo>
                <a:cubicBezTo>
                  <a:pt x="166" y="41"/>
                  <a:pt x="166" y="41"/>
                  <a:pt x="166" y="41"/>
                </a:cubicBezTo>
                <a:cubicBezTo>
                  <a:pt x="135" y="41"/>
                  <a:pt x="135" y="41"/>
                  <a:pt x="135" y="41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72" y="19"/>
                  <a:pt x="172" y="19"/>
                  <a:pt x="172" y="19"/>
                </a:cubicBezTo>
                <a:cubicBezTo>
                  <a:pt x="173" y="18"/>
                  <a:pt x="173" y="18"/>
                  <a:pt x="173" y="18"/>
                </a:cubicBezTo>
                <a:cubicBezTo>
                  <a:pt x="182" y="2"/>
                  <a:pt x="182" y="2"/>
                  <a:pt x="182" y="2"/>
                </a:cubicBezTo>
                <a:cubicBezTo>
                  <a:pt x="182" y="1"/>
                  <a:pt x="182" y="1"/>
                  <a:pt x="182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2"/>
                </a:cubicBezTo>
                <a:cubicBezTo>
                  <a:pt x="160" y="2"/>
                  <a:pt x="161" y="3"/>
                  <a:pt x="161" y="3"/>
                </a:cubicBezTo>
                <a:cubicBezTo>
                  <a:pt x="164" y="7"/>
                  <a:pt x="164" y="7"/>
                  <a:pt x="164" y="7"/>
                </a:cubicBezTo>
                <a:cubicBezTo>
                  <a:pt x="164" y="7"/>
                  <a:pt x="164" y="7"/>
                  <a:pt x="164" y="7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5" y="16"/>
                  <a:pt x="127" y="8"/>
                  <a:pt x="1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9" y="8"/>
                  <a:pt x="1" y="15"/>
                  <a:pt x="0" y="24"/>
                </a:cubicBezTo>
                <a:cubicBezTo>
                  <a:pt x="5" y="27"/>
                  <a:pt x="5" y="27"/>
                  <a:pt x="5" y="27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1"/>
                  <a:pt x="13" y="17"/>
                  <a:pt x="18" y="17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22" y="17"/>
                  <a:pt x="126" y="21"/>
                  <a:pt x="126" y="25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126" y="75"/>
                  <a:pt x="122" y="79"/>
                  <a:pt x="1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3" y="79"/>
                  <a:pt x="9" y="75"/>
                  <a:pt x="9" y="70"/>
                </a:cubicBezTo>
                <a:cubicBezTo>
                  <a:pt x="9" y="60"/>
                  <a:pt x="9" y="60"/>
                  <a:pt x="9" y="60"/>
                </a:cubicBezTo>
                <a:cubicBezTo>
                  <a:pt x="5" y="63"/>
                  <a:pt x="5" y="63"/>
                  <a:pt x="5" y="6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0"/>
                  <a:pt x="8" y="88"/>
                  <a:pt x="18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7" y="88"/>
                  <a:pt x="135" y="80"/>
                  <a:pt x="135" y="70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61" y="80"/>
                  <a:pt x="161" y="80"/>
                  <a:pt x="161" y="80"/>
                </a:cubicBezTo>
                <a:cubicBezTo>
                  <a:pt x="159" y="84"/>
                  <a:pt x="159" y="84"/>
                  <a:pt x="159" y="84"/>
                </a:cubicBezTo>
                <a:cubicBezTo>
                  <a:pt x="159" y="86"/>
                  <a:pt x="159" y="86"/>
                  <a:pt x="159" y="86"/>
                </a:cubicBezTo>
                <a:cubicBezTo>
                  <a:pt x="159" y="86"/>
                  <a:pt x="160" y="86"/>
                  <a:pt x="160" y="86"/>
                </a:cubicBezTo>
                <a:cubicBezTo>
                  <a:pt x="179" y="86"/>
                  <a:pt x="179" y="86"/>
                  <a:pt x="179" y="86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1" y="68"/>
                  <a:pt x="171" y="68"/>
                  <a:pt x="171" y="68"/>
                </a:cubicBezTo>
                <a:cubicBezTo>
                  <a:pt x="171" y="68"/>
                  <a:pt x="170" y="68"/>
                  <a:pt x="170" y="67"/>
                </a:cubicBezTo>
                <a:cubicBezTo>
                  <a:pt x="169" y="67"/>
                  <a:pt x="169" y="67"/>
                  <a:pt x="169" y="68"/>
                </a:cubicBezTo>
                <a:cubicBezTo>
                  <a:pt x="165" y="73"/>
                  <a:pt x="165" y="73"/>
                  <a:pt x="165" y="73"/>
                </a:cubicBezTo>
                <a:cubicBezTo>
                  <a:pt x="165" y="74"/>
                  <a:pt x="165" y="74"/>
                  <a:pt x="165" y="74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8"/>
                  <a:pt x="166" y="48"/>
                  <a:pt x="166" y="48"/>
                </a:cubicBezTo>
                <a:lnTo>
                  <a:pt x="166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schemeClr val="bg2">
                  <a:lumMod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602" y="2905327"/>
            <a:ext cx="8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accent1"/>
                </a:solidFill>
                <a:latin typeface="Noto Sans" charset="0"/>
                <a:ea typeface="Noto Sans" charset="0"/>
                <a:cs typeface="Noto Sans" charset="0"/>
              </a:rPr>
              <a:t>10%</a:t>
            </a:r>
            <a:endParaRPr kumimoji="1" lang="ko-KR" altLang="en-US" b="1" dirty="0">
              <a:solidFill>
                <a:schemeClr val="accent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260649" y="4303609"/>
            <a:ext cx="8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  <a:latin typeface="Noto Sans" charset="0"/>
                <a:ea typeface="Noto Sans" charset="0"/>
                <a:cs typeface="Noto Sans" charset="0"/>
              </a:rPr>
              <a:t>9</a:t>
            </a:r>
            <a:r>
              <a:rPr kumimoji="1" lang="en-US" altLang="ko-KR" b="1" dirty="0" smtClean="0">
                <a:solidFill>
                  <a:schemeClr val="accent1"/>
                </a:solidFill>
                <a:latin typeface="Noto Sans" charset="0"/>
                <a:ea typeface="Noto Sans" charset="0"/>
                <a:cs typeface="Noto Sans" charset="0"/>
              </a:rPr>
              <a:t>0%</a:t>
            </a:r>
            <a:endParaRPr kumimoji="1" lang="ko-KR" altLang="en-US" b="1" dirty="0">
              <a:solidFill>
                <a:schemeClr val="accent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85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94845" y="1463304"/>
            <a:ext cx="11226522" cy="536576"/>
          </a:xfrm>
        </p:spPr>
        <p:txBody>
          <a:bodyPr/>
          <a:lstStyle/>
          <a:p>
            <a:pPr marL="370350" indent="-285750" algn="l">
              <a:buFont typeface="Wingdings" charset="2"/>
              <a:buChar char="ü"/>
            </a:pP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Weight Based Routing 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Arial" charset="0"/>
              <a:buChar char="•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애플리케이션의 </a:t>
            </a: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업데이트 전에 일부 사용자들로 하여금 새 버전의 테스트가 가능하여 리스크를 줄일 수 있습니다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10" grpId="0"/>
      <p:bldP spid="8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472455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Weight Based Routing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실습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(recommendation v1 : recommendation v2 = 10 : 90) 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3986" y="1485684"/>
            <a:ext cx="867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설정 적용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5586" y="1843133"/>
            <a:ext cx="11117106" cy="3385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27030" y="1843132"/>
            <a:ext cx="1101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$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kubectl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 apply </a:t>
            </a:r>
            <a:r>
              <a:rPr lang="mr-IN" altLang="ko-KR" sz="16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f </a:t>
            </a:r>
            <a:r>
              <a:rPr lang="en-US" altLang="ko-KR" sz="1600" dirty="0"/>
              <a:t>recommendation-service-weight-based-</a:t>
            </a:r>
            <a:r>
              <a:rPr lang="en-US" altLang="ko-KR" sz="1600" dirty="0" err="1"/>
              <a:t>routing.yaml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056" y="2410074"/>
            <a:ext cx="112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-service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화면을 통해  테스트 </a:t>
            </a:r>
            <a:endParaRPr kumimoji="1" lang="en-US" altLang="ko-KR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(recommendation v2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를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90%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호출하므로 메인 화면에 닥터스트레인지가 많이 노출됨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 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68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0800000">
            <a:off x="3482954" y="2835685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 rot="10800000">
            <a:off x="3497242" y="1852197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10800000">
            <a:off x="3436243" y="3851290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 </a:t>
            </a:r>
            <a:r>
              <a:rPr lang="ko-KR" altLang="en-US" dirty="0" smtClean="0"/>
              <a:t>구현체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Istio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602911" y="1826984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552112" y="2115016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8214" y="2053880"/>
            <a:ext cx="363022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아키텍처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및 기능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6399" y="310839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2817" y="3060117"/>
            <a:ext cx="5042188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(1)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Weight Based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Routing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2602910" y="282036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3358286" y="4830156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2588622" y="482572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2537823" y="511375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4241" y="5065477"/>
            <a:ext cx="50421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(3):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Distributed Tracing - Jaeger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52112" y="411050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4678" y="4044330"/>
            <a:ext cx="6801314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 Fault Injection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3" name="Freeform 765"/>
          <p:cNvSpPr>
            <a:spLocks noEditPoints="1"/>
          </p:cNvSpPr>
          <p:nvPr/>
        </p:nvSpPr>
        <p:spPr bwMode="auto">
          <a:xfrm rot="1800000">
            <a:off x="2588623" y="382247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5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472455" cy="547526"/>
          </a:xfrm>
        </p:spPr>
        <p:txBody>
          <a:bodyPr/>
          <a:lstStyle/>
          <a:p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실습</a:t>
            </a:r>
            <a:endParaRPr lang="en-US" altLang="ko-KR" sz="14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3.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(2)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17175" y="2351770"/>
            <a:ext cx="9600905" cy="3760443"/>
            <a:chOff x="1359760" y="2062777"/>
            <a:chExt cx="9600905" cy="3760443"/>
          </a:xfrm>
        </p:grpSpPr>
        <p:sp>
          <p:nvSpPr>
            <p:cNvPr id="68" name="모서리가 둥근 직사각형 67"/>
            <p:cNvSpPr/>
            <p:nvPr/>
          </p:nvSpPr>
          <p:spPr>
            <a:xfrm rot="16200000">
              <a:off x="3662613" y="3389207"/>
              <a:ext cx="1923880" cy="12193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Oval 6"/>
            <p:cNvSpPr>
              <a:spLocks noChangeArrowheads="1"/>
            </p:cNvSpPr>
            <p:nvPr/>
          </p:nvSpPr>
          <p:spPr bwMode="auto">
            <a:xfrm>
              <a:off x="4343360" y="4245786"/>
              <a:ext cx="535536" cy="565069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4529261" y="4419424"/>
              <a:ext cx="187551" cy="230323"/>
              <a:chOff x="11277600" y="2381251"/>
              <a:chExt cx="527051" cy="612775"/>
            </a:xfrm>
          </p:grpSpPr>
          <p:sp>
            <p:nvSpPr>
              <p:cNvPr id="137" name="Freeform 64"/>
              <p:cNvSpPr>
                <a:spLocks/>
              </p:cNvSpPr>
              <p:nvPr/>
            </p:nvSpPr>
            <p:spPr bwMode="auto">
              <a:xfrm>
                <a:off x="11296650" y="2381251"/>
                <a:ext cx="493713" cy="282575"/>
              </a:xfrm>
              <a:custGeom>
                <a:avLst/>
                <a:gdLst>
                  <a:gd name="T0" fmla="*/ 66 w 131"/>
                  <a:gd name="T1" fmla="*/ 0 h 75"/>
                  <a:gd name="T2" fmla="*/ 65 w 131"/>
                  <a:gd name="T3" fmla="*/ 0 h 75"/>
                  <a:gd name="T4" fmla="*/ 65 w 131"/>
                  <a:gd name="T5" fmla="*/ 0 h 75"/>
                  <a:gd name="T6" fmla="*/ 0 w 131"/>
                  <a:gd name="T7" fmla="*/ 38 h 75"/>
                  <a:gd name="T8" fmla="*/ 1 w 131"/>
                  <a:gd name="T9" fmla="*/ 39 h 75"/>
                  <a:gd name="T10" fmla="*/ 65 w 131"/>
                  <a:gd name="T11" fmla="*/ 75 h 75"/>
                  <a:gd name="T12" fmla="*/ 131 w 131"/>
                  <a:gd name="T13" fmla="*/ 39 h 75"/>
                  <a:gd name="T14" fmla="*/ 66 w 131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75">
                    <a:moveTo>
                      <a:pt x="66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131" y="39"/>
                      <a:pt x="131" y="39"/>
                      <a:pt x="131" y="39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38" name="Freeform 65"/>
              <p:cNvSpPr>
                <a:spLocks/>
              </p:cNvSpPr>
              <p:nvPr/>
            </p:nvSpPr>
            <p:spPr bwMode="auto">
              <a:xfrm>
                <a:off x="11277600" y="2578101"/>
                <a:ext cx="238125" cy="415925"/>
              </a:xfrm>
              <a:custGeom>
                <a:avLst/>
                <a:gdLst>
                  <a:gd name="T0" fmla="*/ 0 w 63"/>
                  <a:gd name="T1" fmla="*/ 72 h 111"/>
                  <a:gd name="T2" fmla="*/ 1 w 63"/>
                  <a:gd name="T3" fmla="*/ 74 h 111"/>
                  <a:gd name="T4" fmla="*/ 63 w 63"/>
                  <a:gd name="T5" fmla="*/ 111 h 111"/>
                  <a:gd name="T6" fmla="*/ 63 w 63"/>
                  <a:gd name="T7" fmla="*/ 35 h 111"/>
                  <a:gd name="T8" fmla="*/ 0 w 63"/>
                  <a:gd name="T9" fmla="*/ 0 h 111"/>
                  <a:gd name="T10" fmla="*/ 0 w 63"/>
                  <a:gd name="T11" fmla="*/ 7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1">
                    <a:moveTo>
                      <a:pt x="0" y="72"/>
                    </a:moveTo>
                    <a:cubicBezTo>
                      <a:pt x="0" y="73"/>
                      <a:pt x="1" y="73"/>
                      <a:pt x="1" y="74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39" name="Freeform 66"/>
              <p:cNvSpPr>
                <a:spLocks/>
              </p:cNvSpPr>
              <p:nvPr/>
            </p:nvSpPr>
            <p:spPr bwMode="auto">
              <a:xfrm>
                <a:off x="11568113" y="2581276"/>
                <a:ext cx="236538" cy="412750"/>
              </a:xfrm>
              <a:custGeom>
                <a:avLst/>
                <a:gdLst>
                  <a:gd name="T0" fmla="*/ 0 w 63"/>
                  <a:gd name="T1" fmla="*/ 110 h 110"/>
                  <a:gd name="T2" fmla="*/ 63 w 63"/>
                  <a:gd name="T3" fmla="*/ 73 h 110"/>
                  <a:gd name="T4" fmla="*/ 63 w 63"/>
                  <a:gd name="T5" fmla="*/ 71 h 110"/>
                  <a:gd name="T6" fmla="*/ 63 w 63"/>
                  <a:gd name="T7" fmla="*/ 0 h 110"/>
                  <a:gd name="T8" fmla="*/ 0 w 63"/>
                  <a:gd name="T9" fmla="*/ 35 h 110"/>
                  <a:gd name="T10" fmla="*/ 0 w 63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0">
                    <a:moveTo>
                      <a:pt x="0" y="110"/>
                    </a:move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2"/>
                      <a:pt x="63" y="72"/>
                      <a:pt x="63" y="71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71" name="Freeform 95"/>
            <p:cNvSpPr>
              <a:spLocks/>
            </p:cNvSpPr>
            <p:nvPr/>
          </p:nvSpPr>
          <p:spPr bwMode="auto">
            <a:xfrm>
              <a:off x="4399043" y="3204432"/>
              <a:ext cx="553669" cy="735717"/>
            </a:xfrm>
            <a:custGeom>
              <a:avLst/>
              <a:gdLst>
                <a:gd name="T0" fmla="*/ 0 w 342"/>
                <a:gd name="T1" fmla="*/ 218 h 430"/>
                <a:gd name="T2" fmla="*/ 272 w 342"/>
                <a:gd name="T3" fmla="*/ 331 h 430"/>
                <a:gd name="T4" fmla="*/ 342 w 342"/>
                <a:gd name="T5" fmla="*/ 218 h 430"/>
                <a:gd name="T6" fmla="*/ 284 w 342"/>
                <a:gd name="T7" fmla="*/ 118 h 430"/>
                <a:gd name="T8" fmla="*/ 0 w 342"/>
                <a:gd name="T9" fmla="*/ 21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430">
                  <a:moveTo>
                    <a:pt x="0" y="218"/>
                  </a:moveTo>
                  <a:cubicBezTo>
                    <a:pt x="0" y="361"/>
                    <a:pt x="172" y="430"/>
                    <a:pt x="272" y="331"/>
                  </a:cubicBezTo>
                  <a:cubicBezTo>
                    <a:pt x="300" y="302"/>
                    <a:pt x="321" y="253"/>
                    <a:pt x="342" y="218"/>
                  </a:cubicBezTo>
                  <a:cubicBezTo>
                    <a:pt x="321" y="183"/>
                    <a:pt x="306" y="147"/>
                    <a:pt x="284" y="118"/>
                  </a:cubicBezTo>
                  <a:cubicBezTo>
                    <a:pt x="192" y="0"/>
                    <a:pt x="0" y="65"/>
                    <a:pt x="0" y="218"/>
                  </a:cubicBez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72" name="Freeform 139"/>
            <p:cNvSpPr>
              <a:spLocks/>
            </p:cNvSpPr>
            <p:nvPr/>
          </p:nvSpPr>
          <p:spPr bwMode="auto">
            <a:xfrm>
              <a:off x="4448260" y="3481579"/>
              <a:ext cx="123038" cy="161006"/>
            </a:xfrm>
            <a:custGeom>
              <a:avLst/>
              <a:gdLst>
                <a:gd name="T0" fmla="*/ 49 w 76"/>
                <a:gd name="T1" fmla="*/ 64 h 94"/>
                <a:gd name="T2" fmla="*/ 49 w 76"/>
                <a:gd name="T3" fmla="*/ 66 h 94"/>
                <a:gd name="T4" fmla="*/ 56 w 76"/>
                <a:gd name="T5" fmla="*/ 61 h 94"/>
                <a:gd name="T6" fmla="*/ 61 w 76"/>
                <a:gd name="T7" fmla="*/ 58 h 94"/>
                <a:gd name="T8" fmla="*/ 65 w 76"/>
                <a:gd name="T9" fmla="*/ 55 h 94"/>
                <a:gd name="T10" fmla="*/ 76 w 76"/>
                <a:gd name="T11" fmla="*/ 48 h 94"/>
                <a:gd name="T12" fmla="*/ 65 w 76"/>
                <a:gd name="T13" fmla="*/ 40 h 94"/>
                <a:gd name="T14" fmla="*/ 61 w 76"/>
                <a:gd name="T15" fmla="*/ 38 h 94"/>
                <a:gd name="T16" fmla="*/ 56 w 76"/>
                <a:gd name="T17" fmla="*/ 35 h 94"/>
                <a:gd name="T18" fmla="*/ 49 w 76"/>
                <a:gd name="T19" fmla="*/ 30 h 94"/>
                <a:gd name="T20" fmla="*/ 49 w 76"/>
                <a:gd name="T21" fmla="*/ 37 h 94"/>
                <a:gd name="T22" fmla="*/ 49 w 76"/>
                <a:gd name="T23" fmla="*/ 38 h 94"/>
                <a:gd name="T24" fmla="*/ 49 w 76"/>
                <a:gd name="T25" fmla="*/ 39 h 94"/>
                <a:gd name="T26" fmla="*/ 49 w 76"/>
                <a:gd name="T27" fmla="*/ 39 h 94"/>
                <a:gd name="T28" fmla="*/ 45 w 76"/>
                <a:gd name="T29" fmla="*/ 39 h 94"/>
                <a:gd name="T30" fmla="*/ 45 w 76"/>
                <a:gd name="T31" fmla="*/ 39 h 94"/>
                <a:gd name="T32" fmla="*/ 42 w 76"/>
                <a:gd name="T33" fmla="*/ 39 h 94"/>
                <a:gd name="T34" fmla="*/ 42 w 76"/>
                <a:gd name="T35" fmla="*/ 39 h 94"/>
                <a:gd name="T36" fmla="*/ 13 w 76"/>
                <a:gd name="T37" fmla="*/ 4 h 94"/>
                <a:gd name="T38" fmla="*/ 10 w 76"/>
                <a:gd name="T39" fmla="*/ 0 h 94"/>
                <a:gd name="T40" fmla="*/ 7 w 76"/>
                <a:gd name="T41" fmla="*/ 4 h 94"/>
                <a:gd name="T42" fmla="*/ 19 w 76"/>
                <a:gd name="T43" fmla="*/ 34 h 94"/>
                <a:gd name="T44" fmla="*/ 39 w 76"/>
                <a:gd name="T45" fmla="*/ 45 h 94"/>
                <a:gd name="T46" fmla="*/ 4 w 76"/>
                <a:gd name="T47" fmla="*/ 45 h 94"/>
                <a:gd name="T48" fmla="*/ 0 w 76"/>
                <a:gd name="T49" fmla="*/ 48 h 94"/>
                <a:gd name="T50" fmla="*/ 4 w 76"/>
                <a:gd name="T51" fmla="*/ 51 h 94"/>
                <a:gd name="T52" fmla="*/ 33 w 76"/>
                <a:gd name="T53" fmla="*/ 51 h 94"/>
                <a:gd name="T54" fmla="*/ 19 w 76"/>
                <a:gd name="T55" fmla="*/ 60 h 94"/>
                <a:gd name="T56" fmla="*/ 7 w 76"/>
                <a:gd name="T57" fmla="*/ 90 h 94"/>
                <a:gd name="T58" fmla="*/ 10 w 76"/>
                <a:gd name="T59" fmla="*/ 94 h 94"/>
                <a:gd name="T60" fmla="*/ 13 w 76"/>
                <a:gd name="T61" fmla="*/ 90 h 94"/>
                <a:gd name="T62" fmla="*/ 42 w 76"/>
                <a:gd name="T63" fmla="*/ 55 h 94"/>
                <a:gd name="T64" fmla="*/ 42 w 76"/>
                <a:gd name="T65" fmla="*/ 55 h 94"/>
                <a:gd name="T66" fmla="*/ 45 w 76"/>
                <a:gd name="T67" fmla="*/ 55 h 94"/>
                <a:gd name="T68" fmla="*/ 45 w 76"/>
                <a:gd name="T69" fmla="*/ 55 h 94"/>
                <a:gd name="T70" fmla="*/ 49 w 76"/>
                <a:gd name="T71" fmla="*/ 55 h 94"/>
                <a:gd name="T72" fmla="*/ 49 w 76"/>
                <a:gd name="T73" fmla="*/ 55 h 94"/>
                <a:gd name="T74" fmla="*/ 49 w 76"/>
                <a:gd name="T75" fmla="*/ 6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94">
                  <a:moveTo>
                    <a:pt x="49" y="64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4" y="39"/>
                    <a:pt x="43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6" y="35"/>
                    <a:pt x="13" y="21"/>
                    <a:pt x="13" y="4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8" y="0"/>
                    <a:pt x="7" y="2"/>
                    <a:pt x="7" y="4"/>
                  </a:cubicBezTo>
                  <a:cubicBezTo>
                    <a:pt x="7" y="15"/>
                    <a:pt x="11" y="26"/>
                    <a:pt x="19" y="34"/>
                  </a:cubicBezTo>
                  <a:cubicBezTo>
                    <a:pt x="24" y="39"/>
                    <a:pt x="31" y="43"/>
                    <a:pt x="39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6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8" y="53"/>
                    <a:pt x="23" y="56"/>
                    <a:pt x="19" y="60"/>
                  </a:cubicBezTo>
                  <a:cubicBezTo>
                    <a:pt x="11" y="68"/>
                    <a:pt x="7" y="79"/>
                    <a:pt x="7" y="90"/>
                  </a:cubicBezTo>
                  <a:cubicBezTo>
                    <a:pt x="7" y="92"/>
                    <a:pt x="8" y="94"/>
                    <a:pt x="10" y="94"/>
                  </a:cubicBezTo>
                  <a:cubicBezTo>
                    <a:pt x="12" y="94"/>
                    <a:pt x="13" y="92"/>
                    <a:pt x="13" y="90"/>
                  </a:cubicBezTo>
                  <a:cubicBezTo>
                    <a:pt x="13" y="73"/>
                    <a:pt x="26" y="59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5"/>
                    <a:pt x="44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7" y="55"/>
                    <a:pt x="48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4"/>
                    <a:pt x="49" y="64"/>
                    <a:pt x="4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73" name="직선 연결선[R] 72"/>
            <p:cNvCxnSpPr/>
            <p:nvPr/>
          </p:nvCxnSpPr>
          <p:spPr>
            <a:xfrm flipH="1">
              <a:off x="4623884" y="3834199"/>
              <a:ext cx="150" cy="387347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1389400" y="2906320"/>
              <a:ext cx="1214471" cy="219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Pilot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 rot="16200000">
              <a:off x="3740293" y="3583174"/>
              <a:ext cx="1749116" cy="774154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1590766" y="2062777"/>
              <a:ext cx="549714" cy="422522"/>
              <a:chOff x="11571288" y="1119188"/>
              <a:chExt cx="646113" cy="533401"/>
            </a:xfrm>
          </p:grpSpPr>
          <p:sp>
            <p:nvSpPr>
              <p:cNvPr id="131" name="Oval 56"/>
              <p:cNvSpPr>
                <a:spLocks noChangeArrowheads="1"/>
              </p:cNvSpPr>
              <p:nvPr/>
            </p:nvSpPr>
            <p:spPr bwMode="auto">
              <a:xfrm>
                <a:off x="11807826" y="1212851"/>
                <a:ext cx="180975" cy="180975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Freeform 57"/>
              <p:cNvSpPr>
                <a:spLocks/>
              </p:cNvSpPr>
              <p:nvPr/>
            </p:nvSpPr>
            <p:spPr bwMode="auto">
              <a:xfrm>
                <a:off x="11649076" y="1119188"/>
                <a:ext cx="180975" cy="179388"/>
              </a:xfrm>
              <a:custGeom>
                <a:avLst/>
                <a:gdLst>
                  <a:gd name="T0" fmla="*/ 24 w 48"/>
                  <a:gd name="T1" fmla="*/ 48 h 48"/>
                  <a:gd name="T2" fmla="*/ 37 w 48"/>
                  <a:gd name="T3" fmla="*/ 45 h 48"/>
                  <a:gd name="T4" fmla="*/ 48 w 48"/>
                  <a:gd name="T5" fmla="*/ 26 h 48"/>
                  <a:gd name="T6" fmla="*/ 48 w 48"/>
                  <a:gd name="T7" fmla="*/ 24 h 48"/>
                  <a:gd name="T8" fmla="*/ 24 w 48"/>
                  <a:gd name="T9" fmla="*/ 0 h 48"/>
                  <a:gd name="T10" fmla="*/ 0 w 48"/>
                  <a:gd name="T11" fmla="*/ 24 h 48"/>
                  <a:gd name="T12" fmla="*/ 24 w 4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29" y="48"/>
                      <a:pt x="33" y="47"/>
                      <a:pt x="37" y="45"/>
                    </a:cubicBezTo>
                    <a:cubicBezTo>
                      <a:pt x="38" y="37"/>
                      <a:pt x="42" y="30"/>
                      <a:pt x="48" y="26"/>
                    </a:cubicBezTo>
                    <a:cubicBezTo>
                      <a:pt x="48" y="25"/>
                      <a:pt x="48" y="25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8"/>
                      <a:pt x="24" y="48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Freeform 58"/>
              <p:cNvSpPr>
                <a:spLocks/>
              </p:cNvSpPr>
              <p:nvPr/>
            </p:nvSpPr>
            <p:spPr bwMode="auto">
              <a:xfrm>
                <a:off x="11958638" y="1119188"/>
                <a:ext cx="179388" cy="179388"/>
              </a:xfrm>
              <a:custGeom>
                <a:avLst/>
                <a:gdLst>
                  <a:gd name="T0" fmla="*/ 14 w 48"/>
                  <a:gd name="T1" fmla="*/ 46 h 48"/>
                  <a:gd name="T2" fmla="*/ 24 w 48"/>
                  <a:gd name="T3" fmla="*/ 48 h 48"/>
                  <a:gd name="T4" fmla="*/ 48 w 48"/>
                  <a:gd name="T5" fmla="*/ 24 h 48"/>
                  <a:gd name="T6" fmla="*/ 24 w 48"/>
                  <a:gd name="T7" fmla="*/ 0 h 48"/>
                  <a:gd name="T8" fmla="*/ 0 w 48"/>
                  <a:gd name="T9" fmla="*/ 24 h 48"/>
                  <a:gd name="T10" fmla="*/ 14 w 48"/>
                  <a:gd name="T11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8">
                    <a:moveTo>
                      <a:pt x="14" y="46"/>
                    </a:moveTo>
                    <a:cubicBezTo>
                      <a:pt x="17" y="48"/>
                      <a:pt x="20" y="48"/>
                      <a:pt x="24" y="48"/>
                    </a:cubicBezTo>
                    <a:cubicBezTo>
                      <a:pt x="37" y="48"/>
                      <a:pt x="48" y="38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8" y="29"/>
                      <a:pt x="13" y="37"/>
                      <a:pt x="14" y="46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Freeform 59"/>
              <p:cNvSpPr>
                <a:spLocks/>
              </p:cNvSpPr>
              <p:nvPr/>
            </p:nvSpPr>
            <p:spPr bwMode="auto">
              <a:xfrm>
                <a:off x="11991976" y="1322388"/>
                <a:ext cx="225425" cy="236538"/>
              </a:xfrm>
              <a:custGeom>
                <a:avLst/>
                <a:gdLst>
                  <a:gd name="T0" fmla="*/ 29 w 60"/>
                  <a:gd name="T1" fmla="*/ 0 h 63"/>
                  <a:gd name="T2" fmla="*/ 9 w 60"/>
                  <a:gd name="T3" fmla="*/ 0 h 63"/>
                  <a:gd name="T4" fmla="*/ 0 w 60"/>
                  <a:gd name="T5" fmla="*/ 21 h 63"/>
                  <a:gd name="T6" fmla="*/ 26 w 60"/>
                  <a:gd name="T7" fmla="*/ 56 h 63"/>
                  <a:gd name="T8" fmla="*/ 26 w 60"/>
                  <a:gd name="T9" fmla="*/ 63 h 63"/>
                  <a:gd name="T10" fmla="*/ 58 w 60"/>
                  <a:gd name="T11" fmla="*/ 57 h 63"/>
                  <a:gd name="T12" fmla="*/ 60 w 60"/>
                  <a:gd name="T13" fmla="*/ 56 h 63"/>
                  <a:gd name="T14" fmla="*/ 60 w 60"/>
                  <a:gd name="T15" fmla="*/ 56 h 63"/>
                  <a:gd name="T16" fmla="*/ 60 w 60"/>
                  <a:gd name="T17" fmla="*/ 31 h 63"/>
                  <a:gd name="T18" fmla="*/ 29 w 60"/>
                  <a:gd name="T1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3">
                    <a:moveTo>
                      <a:pt x="2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8"/>
                      <a:pt x="5" y="16"/>
                      <a:pt x="0" y="21"/>
                    </a:cubicBezTo>
                    <a:cubicBezTo>
                      <a:pt x="15" y="25"/>
                      <a:pt x="26" y="39"/>
                      <a:pt x="26" y="56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46" y="63"/>
                      <a:pt x="58" y="57"/>
                      <a:pt x="58" y="57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14"/>
                      <a:pt x="46" y="0"/>
                      <a:pt x="29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Freeform 60"/>
              <p:cNvSpPr>
                <a:spLocks/>
              </p:cNvSpPr>
              <p:nvPr/>
            </p:nvSpPr>
            <p:spPr bwMode="auto">
              <a:xfrm>
                <a:off x="11744326" y="1416051"/>
                <a:ext cx="307975" cy="236538"/>
              </a:xfrm>
              <a:custGeom>
                <a:avLst/>
                <a:gdLst>
                  <a:gd name="T0" fmla="*/ 51 w 82"/>
                  <a:gd name="T1" fmla="*/ 0 h 63"/>
                  <a:gd name="T2" fmla="*/ 31 w 82"/>
                  <a:gd name="T3" fmla="*/ 0 h 63"/>
                  <a:gd name="T4" fmla="*/ 0 w 82"/>
                  <a:gd name="T5" fmla="*/ 31 h 63"/>
                  <a:gd name="T6" fmla="*/ 0 w 82"/>
                  <a:gd name="T7" fmla="*/ 56 h 63"/>
                  <a:gd name="T8" fmla="*/ 0 w 82"/>
                  <a:gd name="T9" fmla="*/ 56 h 63"/>
                  <a:gd name="T10" fmla="*/ 2 w 82"/>
                  <a:gd name="T11" fmla="*/ 57 h 63"/>
                  <a:gd name="T12" fmla="*/ 44 w 82"/>
                  <a:gd name="T13" fmla="*/ 63 h 63"/>
                  <a:gd name="T14" fmla="*/ 81 w 82"/>
                  <a:gd name="T15" fmla="*/ 57 h 63"/>
                  <a:gd name="T16" fmla="*/ 82 w 82"/>
                  <a:gd name="T17" fmla="*/ 56 h 63"/>
                  <a:gd name="T18" fmla="*/ 82 w 82"/>
                  <a:gd name="T19" fmla="*/ 56 h 63"/>
                  <a:gd name="T20" fmla="*/ 82 w 82"/>
                  <a:gd name="T21" fmla="*/ 31 h 63"/>
                  <a:gd name="T22" fmla="*/ 51 w 82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63">
                    <a:moveTo>
                      <a:pt x="5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8" y="62"/>
                      <a:pt x="32" y="63"/>
                      <a:pt x="44" y="63"/>
                    </a:cubicBezTo>
                    <a:cubicBezTo>
                      <a:pt x="67" y="63"/>
                      <a:pt x="80" y="57"/>
                      <a:pt x="81" y="57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14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Freeform 61"/>
              <p:cNvSpPr>
                <a:spLocks/>
              </p:cNvSpPr>
              <p:nvPr/>
            </p:nvSpPr>
            <p:spPr bwMode="auto">
              <a:xfrm>
                <a:off x="11571288" y="1322388"/>
                <a:ext cx="236538" cy="236538"/>
              </a:xfrm>
              <a:custGeom>
                <a:avLst/>
                <a:gdLst>
                  <a:gd name="T0" fmla="*/ 63 w 63"/>
                  <a:gd name="T1" fmla="*/ 21 h 63"/>
                  <a:gd name="T2" fmla="*/ 54 w 63"/>
                  <a:gd name="T3" fmla="*/ 0 h 63"/>
                  <a:gd name="T4" fmla="*/ 51 w 63"/>
                  <a:gd name="T5" fmla="*/ 0 h 63"/>
                  <a:gd name="T6" fmla="*/ 31 w 63"/>
                  <a:gd name="T7" fmla="*/ 0 h 63"/>
                  <a:gd name="T8" fmla="*/ 0 w 63"/>
                  <a:gd name="T9" fmla="*/ 31 h 63"/>
                  <a:gd name="T10" fmla="*/ 0 w 63"/>
                  <a:gd name="T11" fmla="*/ 56 h 63"/>
                  <a:gd name="T12" fmla="*/ 0 w 63"/>
                  <a:gd name="T13" fmla="*/ 56 h 63"/>
                  <a:gd name="T14" fmla="*/ 2 w 63"/>
                  <a:gd name="T15" fmla="*/ 57 h 63"/>
                  <a:gd name="T16" fmla="*/ 37 w 63"/>
                  <a:gd name="T17" fmla="*/ 63 h 63"/>
                  <a:gd name="T18" fmla="*/ 37 w 63"/>
                  <a:gd name="T19" fmla="*/ 56 h 63"/>
                  <a:gd name="T20" fmla="*/ 63 w 63"/>
                  <a:gd name="T21" fmla="*/ 2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63">
                    <a:moveTo>
                      <a:pt x="63" y="21"/>
                    </a:moveTo>
                    <a:cubicBezTo>
                      <a:pt x="57" y="16"/>
                      <a:pt x="54" y="8"/>
                      <a:pt x="54" y="0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5" y="61"/>
                      <a:pt x="26" y="63"/>
                      <a:pt x="37" y="63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39"/>
                      <a:pt x="48" y="25"/>
                      <a:pt x="63" y="21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7" name="모서리가 둥근 직사각형 76"/>
            <p:cNvSpPr/>
            <p:nvPr/>
          </p:nvSpPr>
          <p:spPr>
            <a:xfrm>
              <a:off x="1359760" y="2907073"/>
              <a:ext cx="1507322" cy="864792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509299" y="3130853"/>
              <a:ext cx="822051" cy="223707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67122" y="3130092"/>
              <a:ext cx="1214471" cy="219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Rule API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80" name="직선 연결선[R] 79"/>
            <p:cNvCxnSpPr/>
            <p:nvPr/>
          </p:nvCxnSpPr>
          <p:spPr>
            <a:xfrm flipV="1">
              <a:off x="1876523" y="2466748"/>
              <a:ext cx="949" cy="662691"/>
            </a:xfrm>
            <a:prstGeom prst="line">
              <a:avLst/>
            </a:prstGeom>
            <a:ln w="38100">
              <a:solidFill>
                <a:schemeClr val="accent4"/>
              </a:solidFill>
              <a:prstDash val="sysDash"/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모서리가 둥근 직사각형 80"/>
            <p:cNvSpPr/>
            <p:nvPr/>
          </p:nvSpPr>
          <p:spPr>
            <a:xfrm>
              <a:off x="1967921" y="3451359"/>
              <a:ext cx="822051" cy="223707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912257" y="3440016"/>
              <a:ext cx="1214471" cy="219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Envoy API</a:t>
              </a:r>
              <a:endPara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99383" y="2466748"/>
              <a:ext cx="2648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i="1" dirty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ecommendation-service</a:t>
              </a:r>
            </a:p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Fault Injection rule </a:t>
              </a:r>
              <a:r>
                <a:rPr kumimoji="1" lang="ko-KR" altLang="en-US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작성</a:t>
              </a:r>
              <a:endParaRPr kumimoji="1" lang="ko-KR" altLang="en-US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818705" y="4990670"/>
              <a:ext cx="2324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dirty="0" smtClean="0">
                  <a:latin typeface="Noto Sans" charset="0"/>
                  <a:ea typeface="Noto Sans" charset="0"/>
                  <a:cs typeface="Noto Sans" charset="0"/>
                </a:rPr>
                <a:t>Service (</a:t>
              </a:r>
              <a:r>
                <a:rPr kumimoji="1" lang="en-US" altLang="ko-KR" sz="1400" b="1" dirty="0" err="1" smtClean="0">
                  <a:latin typeface="Noto Sans" charset="0"/>
                  <a:ea typeface="Noto Sans" charset="0"/>
                  <a:cs typeface="Noto Sans" charset="0"/>
                </a:rPr>
                <a:t>bff</a:t>
              </a:r>
              <a:r>
                <a:rPr kumimoji="1" lang="en-US" altLang="ko-KR" sz="1400" b="1" dirty="0" smtClean="0">
                  <a:latin typeface="Noto Sans" charset="0"/>
                  <a:ea typeface="Noto Sans" charset="0"/>
                  <a:cs typeface="Noto Sans" charset="0"/>
                </a:rPr>
                <a:t>-service)</a:t>
              </a:r>
              <a:endParaRPr kumimoji="1" lang="ko-KR" altLang="en-US" sz="14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122905" y="5579421"/>
              <a:ext cx="3837760" cy="243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smtClean="0">
                  <a:latin typeface="Noto Sans" charset="0"/>
                  <a:ea typeface="Noto Sans" charset="0"/>
                  <a:cs typeface="Noto Sans" charset="0"/>
                </a:rPr>
                <a:t>Service (recommendation-service)</a:t>
              </a:r>
              <a:endParaRPr kumimoji="1" lang="ko-KR" altLang="en-US" sz="14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771517" y="3936606"/>
              <a:ext cx="3371511" cy="414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  <a:hlinkClick r:id="rId3"/>
                </a:rPr>
                <a:t>http://recommendation-service:8080</a:t>
              </a:r>
              <a:endPara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  <a:p>
              <a:pPr algn="ctr"/>
              <a:r>
                <a:rPr kumimoji="1" lang="ko-KR" altLang="en-US" sz="14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endPara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 rot="16200000">
              <a:off x="6904641" y="2281042"/>
              <a:ext cx="3426861" cy="29903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Oval 6"/>
            <p:cNvSpPr>
              <a:spLocks noChangeArrowheads="1"/>
            </p:cNvSpPr>
            <p:nvPr/>
          </p:nvSpPr>
          <p:spPr bwMode="auto">
            <a:xfrm>
              <a:off x="7393321" y="3087274"/>
              <a:ext cx="535536" cy="565069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89" name="그룹 88"/>
            <p:cNvGrpSpPr/>
            <p:nvPr/>
          </p:nvGrpSpPr>
          <p:grpSpPr>
            <a:xfrm>
              <a:off x="7579222" y="3260911"/>
              <a:ext cx="187551" cy="230323"/>
              <a:chOff x="11277600" y="2381251"/>
              <a:chExt cx="527051" cy="612775"/>
            </a:xfrm>
          </p:grpSpPr>
          <p:sp>
            <p:nvSpPr>
              <p:cNvPr id="128" name="Freeform 64"/>
              <p:cNvSpPr>
                <a:spLocks/>
              </p:cNvSpPr>
              <p:nvPr/>
            </p:nvSpPr>
            <p:spPr bwMode="auto">
              <a:xfrm>
                <a:off x="11296650" y="2381251"/>
                <a:ext cx="493713" cy="282575"/>
              </a:xfrm>
              <a:custGeom>
                <a:avLst/>
                <a:gdLst>
                  <a:gd name="T0" fmla="*/ 66 w 131"/>
                  <a:gd name="T1" fmla="*/ 0 h 75"/>
                  <a:gd name="T2" fmla="*/ 65 w 131"/>
                  <a:gd name="T3" fmla="*/ 0 h 75"/>
                  <a:gd name="T4" fmla="*/ 65 w 131"/>
                  <a:gd name="T5" fmla="*/ 0 h 75"/>
                  <a:gd name="T6" fmla="*/ 0 w 131"/>
                  <a:gd name="T7" fmla="*/ 38 h 75"/>
                  <a:gd name="T8" fmla="*/ 1 w 131"/>
                  <a:gd name="T9" fmla="*/ 39 h 75"/>
                  <a:gd name="T10" fmla="*/ 65 w 131"/>
                  <a:gd name="T11" fmla="*/ 75 h 75"/>
                  <a:gd name="T12" fmla="*/ 131 w 131"/>
                  <a:gd name="T13" fmla="*/ 39 h 75"/>
                  <a:gd name="T14" fmla="*/ 66 w 131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75">
                    <a:moveTo>
                      <a:pt x="66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131" y="39"/>
                      <a:pt x="131" y="39"/>
                      <a:pt x="131" y="39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29" name="Freeform 65"/>
              <p:cNvSpPr>
                <a:spLocks/>
              </p:cNvSpPr>
              <p:nvPr/>
            </p:nvSpPr>
            <p:spPr bwMode="auto">
              <a:xfrm>
                <a:off x="11277600" y="2578101"/>
                <a:ext cx="238125" cy="415925"/>
              </a:xfrm>
              <a:custGeom>
                <a:avLst/>
                <a:gdLst>
                  <a:gd name="T0" fmla="*/ 0 w 63"/>
                  <a:gd name="T1" fmla="*/ 72 h 111"/>
                  <a:gd name="T2" fmla="*/ 1 w 63"/>
                  <a:gd name="T3" fmla="*/ 74 h 111"/>
                  <a:gd name="T4" fmla="*/ 63 w 63"/>
                  <a:gd name="T5" fmla="*/ 111 h 111"/>
                  <a:gd name="T6" fmla="*/ 63 w 63"/>
                  <a:gd name="T7" fmla="*/ 35 h 111"/>
                  <a:gd name="T8" fmla="*/ 0 w 63"/>
                  <a:gd name="T9" fmla="*/ 0 h 111"/>
                  <a:gd name="T10" fmla="*/ 0 w 63"/>
                  <a:gd name="T11" fmla="*/ 7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1">
                    <a:moveTo>
                      <a:pt x="0" y="72"/>
                    </a:moveTo>
                    <a:cubicBezTo>
                      <a:pt x="0" y="73"/>
                      <a:pt x="1" y="73"/>
                      <a:pt x="1" y="74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30" name="Freeform 66"/>
              <p:cNvSpPr>
                <a:spLocks/>
              </p:cNvSpPr>
              <p:nvPr/>
            </p:nvSpPr>
            <p:spPr bwMode="auto">
              <a:xfrm>
                <a:off x="11568113" y="2581276"/>
                <a:ext cx="236538" cy="412750"/>
              </a:xfrm>
              <a:custGeom>
                <a:avLst/>
                <a:gdLst>
                  <a:gd name="T0" fmla="*/ 0 w 63"/>
                  <a:gd name="T1" fmla="*/ 110 h 110"/>
                  <a:gd name="T2" fmla="*/ 63 w 63"/>
                  <a:gd name="T3" fmla="*/ 73 h 110"/>
                  <a:gd name="T4" fmla="*/ 63 w 63"/>
                  <a:gd name="T5" fmla="*/ 71 h 110"/>
                  <a:gd name="T6" fmla="*/ 63 w 63"/>
                  <a:gd name="T7" fmla="*/ 0 h 110"/>
                  <a:gd name="T8" fmla="*/ 0 w 63"/>
                  <a:gd name="T9" fmla="*/ 35 h 110"/>
                  <a:gd name="T10" fmla="*/ 0 w 63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0">
                    <a:moveTo>
                      <a:pt x="0" y="110"/>
                    </a:move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2"/>
                      <a:pt x="63" y="72"/>
                      <a:pt x="63" y="71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90" name="Freeform 95"/>
            <p:cNvSpPr>
              <a:spLocks/>
            </p:cNvSpPr>
            <p:nvPr/>
          </p:nvSpPr>
          <p:spPr bwMode="auto">
            <a:xfrm>
              <a:off x="7384722" y="2226975"/>
              <a:ext cx="553669" cy="735717"/>
            </a:xfrm>
            <a:custGeom>
              <a:avLst/>
              <a:gdLst>
                <a:gd name="T0" fmla="*/ 0 w 342"/>
                <a:gd name="T1" fmla="*/ 218 h 430"/>
                <a:gd name="T2" fmla="*/ 272 w 342"/>
                <a:gd name="T3" fmla="*/ 331 h 430"/>
                <a:gd name="T4" fmla="*/ 342 w 342"/>
                <a:gd name="T5" fmla="*/ 218 h 430"/>
                <a:gd name="T6" fmla="*/ 284 w 342"/>
                <a:gd name="T7" fmla="*/ 118 h 430"/>
                <a:gd name="T8" fmla="*/ 0 w 342"/>
                <a:gd name="T9" fmla="*/ 21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430">
                  <a:moveTo>
                    <a:pt x="0" y="218"/>
                  </a:moveTo>
                  <a:cubicBezTo>
                    <a:pt x="0" y="361"/>
                    <a:pt x="172" y="430"/>
                    <a:pt x="272" y="331"/>
                  </a:cubicBezTo>
                  <a:cubicBezTo>
                    <a:pt x="300" y="302"/>
                    <a:pt x="321" y="253"/>
                    <a:pt x="342" y="218"/>
                  </a:cubicBezTo>
                  <a:cubicBezTo>
                    <a:pt x="321" y="183"/>
                    <a:pt x="306" y="147"/>
                    <a:pt x="284" y="118"/>
                  </a:cubicBezTo>
                  <a:cubicBezTo>
                    <a:pt x="192" y="0"/>
                    <a:pt x="0" y="65"/>
                    <a:pt x="0" y="218"/>
                  </a:cubicBez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91" name="Freeform 138"/>
            <p:cNvSpPr>
              <a:spLocks/>
            </p:cNvSpPr>
            <p:nvPr/>
          </p:nvSpPr>
          <p:spPr bwMode="auto">
            <a:xfrm>
              <a:off x="7566454" y="2509005"/>
              <a:ext cx="298709" cy="150176"/>
            </a:xfrm>
            <a:custGeom>
              <a:avLst/>
              <a:gdLst>
                <a:gd name="T0" fmla="*/ 167 w 184"/>
                <a:gd name="T1" fmla="*/ 55 h 88"/>
                <a:gd name="T2" fmla="*/ 184 w 184"/>
                <a:gd name="T3" fmla="*/ 45 h 88"/>
                <a:gd name="T4" fmla="*/ 184 w 184"/>
                <a:gd name="T5" fmla="*/ 44 h 88"/>
                <a:gd name="T6" fmla="*/ 167 w 184"/>
                <a:gd name="T7" fmla="*/ 34 h 88"/>
                <a:gd name="T8" fmla="*/ 166 w 184"/>
                <a:gd name="T9" fmla="*/ 41 h 88"/>
                <a:gd name="T10" fmla="*/ 135 w 184"/>
                <a:gd name="T11" fmla="*/ 34 h 88"/>
                <a:gd name="T12" fmla="*/ 167 w 184"/>
                <a:gd name="T13" fmla="*/ 13 h 88"/>
                <a:gd name="T14" fmla="*/ 172 w 184"/>
                <a:gd name="T15" fmla="*/ 19 h 88"/>
                <a:gd name="T16" fmla="*/ 182 w 184"/>
                <a:gd name="T17" fmla="*/ 2 h 88"/>
                <a:gd name="T18" fmla="*/ 181 w 184"/>
                <a:gd name="T19" fmla="*/ 0 h 88"/>
                <a:gd name="T20" fmla="*/ 168 w 184"/>
                <a:gd name="T21" fmla="*/ 0 h 88"/>
                <a:gd name="T22" fmla="*/ 161 w 184"/>
                <a:gd name="T23" fmla="*/ 2 h 88"/>
                <a:gd name="T24" fmla="*/ 164 w 184"/>
                <a:gd name="T25" fmla="*/ 7 h 88"/>
                <a:gd name="T26" fmla="*/ 135 w 184"/>
                <a:gd name="T27" fmla="*/ 26 h 88"/>
                <a:gd name="T28" fmla="*/ 118 w 184"/>
                <a:gd name="T29" fmla="*/ 8 h 88"/>
                <a:gd name="T30" fmla="*/ 0 w 184"/>
                <a:gd name="T31" fmla="*/ 24 h 88"/>
                <a:gd name="T32" fmla="*/ 9 w 184"/>
                <a:gd name="T33" fmla="*/ 30 h 88"/>
                <a:gd name="T34" fmla="*/ 18 w 184"/>
                <a:gd name="T35" fmla="*/ 17 h 88"/>
                <a:gd name="T36" fmla="*/ 126 w 184"/>
                <a:gd name="T37" fmla="*/ 25 h 88"/>
                <a:gd name="T38" fmla="*/ 126 w 184"/>
                <a:gd name="T39" fmla="*/ 40 h 88"/>
                <a:gd name="T40" fmla="*/ 126 w 184"/>
                <a:gd name="T41" fmla="*/ 48 h 88"/>
                <a:gd name="T42" fmla="*/ 126 w 184"/>
                <a:gd name="T43" fmla="*/ 57 h 88"/>
                <a:gd name="T44" fmla="*/ 118 w 184"/>
                <a:gd name="T45" fmla="*/ 79 h 88"/>
                <a:gd name="T46" fmla="*/ 9 w 184"/>
                <a:gd name="T47" fmla="*/ 70 h 88"/>
                <a:gd name="T48" fmla="*/ 5 w 184"/>
                <a:gd name="T49" fmla="*/ 63 h 88"/>
                <a:gd name="T50" fmla="*/ 0 w 184"/>
                <a:gd name="T51" fmla="*/ 70 h 88"/>
                <a:gd name="T52" fmla="*/ 118 w 184"/>
                <a:gd name="T53" fmla="*/ 88 h 88"/>
                <a:gd name="T54" fmla="*/ 135 w 184"/>
                <a:gd name="T55" fmla="*/ 63 h 88"/>
                <a:gd name="T56" fmla="*/ 159 w 184"/>
                <a:gd name="T57" fmla="*/ 84 h 88"/>
                <a:gd name="T58" fmla="*/ 160 w 184"/>
                <a:gd name="T59" fmla="*/ 86 h 88"/>
                <a:gd name="T60" fmla="*/ 180 w 184"/>
                <a:gd name="T61" fmla="*/ 85 h 88"/>
                <a:gd name="T62" fmla="*/ 171 w 184"/>
                <a:gd name="T63" fmla="*/ 68 h 88"/>
                <a:gd name="T64" fmla="*/ 169 w 184"/>
                <a:gd name="T65" fmla="*/ 68 h 88"/>
                <a:gd name="T66" fmla="*/ 165 w 184"/>
                <a:gd name="T67" fmla="*/ 74 h 88"/>
                <a:gd name="T68" fmla="*/ 135 w 184"/>
                <a:gd name="T69" fmla="*/ 48 h 88"/>
                <a:gd name="T70" fmla="*/ 166 w 184"/>
                <a:gd name="T7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88">
                  <a:moveTo>
                    <a:pt x="166" y="55"/>
                  </a:moveTo>
                  <a:cubicBezTo>
                    <a:pt x="166" y="55"/>
                    <a:pt x="166" y="55"/>
                    <a:pt x="167" y="55"/>
                  </a:cubicBezTo>
                  <a:cubicBezTo>
                    <a:pt x="167" y="56"/>
                    <a:pt x="168" y="55"/>
                    <a:pt x="168" y="5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4"/>
                    <a:pt x="167" y="34"/>
                    <a:pt x="167" y="34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8"/>
                    <a:pt x="172" y="18"/>
                    <a:pt x="172" y="18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1"/>
                    <a:pt x="182" y="1"/>
                    <a:pt x="18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2"/>
                  </a:cubicBezTo>
                  <a:cubicBezTo>
                    <a:pt x="160" y="2"/>
                    <a:pt x="161" y="3"/>
                    <a:pt x="161" y="3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16"/>
                    <a:pt x="127" y="8"/>
                    <a:pt x="1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9" y="8"/>
                    <a:pt x="1" y="15"/>
                    <a:pt x="0" y="2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1"/>
                    <a:pt x="13" y="17"/>
                    <a:pt x="18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22" y="17"/>
                    <a:pt x="126" y="21"/>
                    <a:pt x="126" y="25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5"/>
                    <a:pt x="122" y="79"/>
                    <a:pt x="1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3" y="79"/>
                    <a:pt x="9" y="75"/>
                    <a:pt x="9" y="7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0"/>
                    <a:pt x="8" y="88"/>
                    <a:pt x="18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7" y="88"/>
                    <a:pt x="135" y="80"/>
                    <a:pt x="135" y="70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9" y="86"/>
                    <a:pt x="160" y="86"/>
                    <a:pt x="160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0" y="68"/>
                    <a:pt x="170" y="67"/>
                  </a:cubicBezTo>
                  <a:cubicBezTo>
                    <a:pt x="169" y="67"/>
                    <a:pt x="169" y="67"/>
                    <a:pt x="169" y="68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6" y="48"/>
                    <a:pt x="166" y="48"/>
                    <a:pt x="166" y="48"/>
                  </a:cubicBezTo>
                  <a:lnTo>
                    <a:pt x="16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92" name="Freeform 139"/>
            <p:cNvSpPr>
              <a:spLocks/>
            </p:cNvSpPr>
            <p:nvPr/>
          </p:nvSpPr>
          <p:spPr bwMode="auto">
            <a:xfrm>
              <a:off x="7494422" y="2503230"/>
              <a:ext cx="123038" cy="161006"/>
            </a:xfrm>
            <a:custGeom>
              <a:avLst/>
              <a:gdLst>
                <a:gd name="T0" fmla="*/ 49 w 76"/>
                <a:gd name="T1" fmla="*/ 64 h 94"/>
                <a:gd name="T2" fmla="*/ 49 w 76"/>
                <a:gd name="T3" fmla="*/ 66 h 94"/>
                <a:gd name="T4" fmla="*/ 56 w 76"/>
                <a:gd name="T5" fmla="*/ 61 h 94"/>
                <a:gd name="T6" fmla="*/ 61 w 76"/>
                <a:gd name="T7" fmla="*/ 58 h 94"/>
                <a:gd name="T8" fmla="*/ 65 w 76"/>
                <a:gd name="T9" fmla="*/ 55 h 94"/>
                <a:gd name="T10" fmla="*/ 76 w 76"/>
                <a:gd name="T11" fmla="*/ 48 h 94"/>
                <a:gd name="T12" fmla="*/ 65 w 76"/>
                <a:gd name="T13" fmla="*/ 40 h 94"/>
                <a:gd name="T14" fmla="*/ 61 w 76"/>
                <a:gd name="T15" fmla="*/ 38 h 94"/>
                <a:gd name="T16" fmla="*/ 56 w 76"/>
                <a:gd name="T17" fmla="*/ 35 h 94"/>
                <a:gd name="T18" fmla="*/ 49 w 76"/>
                <a:gd name="T19" fmla="*/ 30 h 94"/>
                <a:gd name="T20" fmla="*/ 49 w 76"/>
                <a:gd name="T21" fmla="*/ 37 h 94"/>
                <a:gd name="T22" fmla="*/ 49 w 76"/>
                <a:gd name="T23" fmla="*/ 38 h 94"/>
                <a:gd name="T24" fmla="*/ 49 w 76"/>
                <a:gd name="T25" fmla="*/ 39 h 94"/>
                <a:gd name="T26" fmla="*/ 49 w 76"/>
                <a:gd name="T27" fmla="*/ 39 h 94"/>
                <a:gd name="T28" fmla="*/ 45 w 76"/>
                <a:gd name="T29" fmla="*/ 39 h 94"/>
                <a:gd name="T30" fmla="*/ 45 w 76"/>
                <a:gd name="T31" fmla="*/ 39 h 94"/>
                <a:gd name="T32" fmla="*/ 42 w 76"/>
                <a:gd name="T33" fmla="*/ 39 h 94"/>
                <a:gd name="T34" fmla="*/ 42 w 76"/>
                <a:gd name="T35" fmla="*/ 39 h 94"/>
                <a:gd name="T36" fmla="*/ 13 w 76"/>
                <a:gd name="T37" fmla="*/ 4 h 94"/>
                <a:gd name="T38" fmla="*/ 10 w 76"/>
                <a:gd name="T39" fmla="*/ 0 h 94"/>
                <a:gd name="T40" fmla="*/ 7 w 76"/>
                <a:gd name="T41" fmla="*/ 4 h 94"/>
                <a:gd name="T42" fmla="*/ 19 w 76"/>
                <a:gd name="T43" fmla="*/ 34 h 94"/>
                <a:gd name="T44" fmla="*/ 39 w 76"/>
                <a:gd name="T45" fmla="*/ 45 h 94"/>
                <a:gd name="T46" fmla="*/ 4 w 76"/>
                <a:gd name="T47" fmla="*/ 45 h 94"/>
                <a:gd name="T48" fmla="*/ 0 w 76"/>
                <a:gd name="T49" fmla="*/ 48 h 94"/>
                <a:gd name="T50" fmla="*/ 4 w 76"/>
                <a:gd name="T51" fmla="*/ 51 h 94"/>
                <a:gd name="T52" fmla="*/ 33 w 76"/>
                <a:gd name="T53" fmla="*/ 51 h 94"/>
                <a:gd name="T54" fmla="*/ 19 w 76"/>
                <a:gd name="T55" fmla="*/ 60 h 94"/>
                <a:gd name="T56" fmla="*/ 7 w 76"/>
                <a:gd name="T57" fmla="*/ 90 h 94"/>
                <a:gd name="T58" fmla="*/ 10 w 76"/>
                <a:gd name="T59" fmla="*/ 94 h 94"/>
                <a:gd name="T60" fmla="*/ 13 w 76"/>
                <a:gd name="T61" fmla="*/ 90 h 94"/>
                <a:gd name="T62" fmla="*/ 42 w 76"/>
                <a:gd name="T63" fmla="*/ 55 h 94"/>
                <a:gd name="T64" fmla="*/ 42 w 76"/>
                <a:gd name="T65" fmla="*/ 55 h 94"/>
                <a:gd name="T66" fmla="*/ 45 w 76"/>
                <a:gd name="T67" fmla="*/ 55 h 94"/>
                <a:gd name="T68" fmla="*/ 45 w 76"/>
                <a:gd name="T69" fmla="*/ 55 h 94"/>
                <a:gd name="T70" fmla="*/ 49 w 76"/>
                <a:gd name="T71" fmla="*/ 55 h 94"/>
                <a:gd name="T72" fmla="*/ 49 w 76"/>
                <a:gd name="T73" fmla="*/ 55 h 94"/>
                <a:gd name="T74" fmla="*/ 49 w 76"/>
                <a:gd name="T75" fmla="*/ 6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94">
                  <a:moveTo>
                    <a:pt x="49" y="64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4" y="39"/>
                    <a:pt x="43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6" y="35"/>
                    <a:pt x="13" y="21"/>
                    <a:pt x="13" y="4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8" y="0"/>
                    <a:pt x="7" y="2"/>
                    <a:pt x="7" y="4"/>
                  </a:cubicBezTo>
                  <a:cubicBezTo>
                    <a:pt x="7" y="15"/>
                    <a:pt x="11" y="26"/>
                    <a:pt x="19" y="34"/>
                  </a:cubicBezTo>
                  <a:cubicBezTo>
                    <a:pt x="24" y="39"/>
                    <a:pt x="31" y="43"/>
                    <a:pt x="39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6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8" y="53"/>
                    <a:pt x="23" y="56"/>
                    <a:pt x="19" y="60"/>
                  </a:cubicBezTo>
                  <a:cubicBezTo>
                    <a:pt x="11" y="68"/>
                    <a:pt x="7" y="79"/>
                    <a:pt x="7" y="90"/>
                  </a:cubicBezTo>
                  <a:cubicBezTo>
                    <a:pt x="7" y="92"/>
                    <a:pt x="8" y="94"/>
                    <a:pt x="10" y="94"/>
                  </a:cubicBezTo>
                  <a:cubicBezTo>
                    <a:pt x="12" y="94"/>
                    <a:pt x="13" y="92"/>
                    <a:pt x="13" y="90"/>
                  </a:cubicBezTo>
                  <a:cubicBezTo>
                    <a:pt x="13" y="73"/>
                    <a:pt x="26" y="59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5"/>
                    <a:pt x="44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7" y="55"/>
                    <a:pt x="48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4"/>
                    <a:pt x="49" y="64"/>
                    <a:pt x="4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 rot="16200000">
              <a:off x="7848426" y="1759057"/>
              <a:ext cx="1425488" cy="2472034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277001" y="2308943"/>
              <a:ext cx="800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2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904485" y="3039774"/>
              <a:ext cx="2437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 Labels :</a:t>
              </a:r>
            </a:p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app: recommendation-service</a:t>
              </a:r>
            </a:p>
            <a:p>
              <a:r>
                <a:rPr kumimoji="1" lang="en-US" altLang="ko-KR" sz="1200" i="1" dirty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ersion: v1</a:t>
              </a:r>
              <a:endParaRPr kumimoji="1" lang="ko-KR" altLang="en-US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98" name="Oval 6"/>
            <p:cNvSpPr>
              <a:spLocks noChangeArrowheads="1"/>
            </p:cNvSpPr>
            <p:nvPr/>
          </p:nvSpPr>
          <p:spPr bwMode="auto">
            <a:xfrm>
              <a:off x="7393321" y="4710956"/>
              <a:ext cx="535536" cy="565069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7579222" y="4884593"/>
              <a:ext cx="187551" cy="230323"/>
              <a:chOff x="11277600" y="2381251"/>
              <a:chExt cx="527051" cy="612775"/>
            </a:xfrm>
          </p:grpSpPr>
          <p:sp>
            <p:nvSpPr>
              <p:cNvPr id="125" name="Freeform 64"/>
              <p:cNvSpPr>
                <a:spLocks/>
              </p:cNvSpPr>
              <p:nvPr/>
            </p:nvSpPr>
            <p:spPr bwMode="auto">
              <a:xfrm>
                <a:off x="11296650" y="2381251"/>
                <a:ext cx="493713" cy="282575"/>
              </a:xfrm>
              <a:custGeom>
                <a:avLst/>
                <a:gdLst>
                  <a:gd name="T0" fmla="*/ 66 w 131"/>
                  <a:gd name="T1" fmla="*/ 0 h 75"/>
                  <a:gd name="T2" fmla="*/ 65 w 131"/>
                  <a:gd name="T3" fmla="*/ 0 h 75"/>
                  <a:gd name="T4" fmla="*/ 65 w 131"/>
                  <a:gd name="T5" fmla="*/ 0 h 75"/>
                  <a:gd name="T6" fmla="*/ 0 w 131"/>
                  <a:gd name="T7" fmla="*/ 38 h 75"/>
                  <a:gd name="T8" fmla="*/ 1 w 131"/>
                  <a:gd name="T9" fmla="*/ 39 h 75"/>
                  <a:gd name="T10" fmla="*/ 65 w 131"/>
                  <a:gd name="T11" fmla="*/ 75 h 75"/>
                  <a:gd name="T12" fmla="*/ 131 w 131"/>
                  <a:gd name="T13" fmla="*/ 39 h 75"/>
                  <a:gd name="T14" fmla="*/ 66 w 131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75">
                    <a:moveTo>
                      <a:pt x="66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131" y="39"/>
                      <a:pt x="131" y="39"/>
                      <a:pt x="131" y="39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26" name="Freeform 65"/>
              <p:cNvSpPr>
                <a:spLocks/>
              </p:cNvSpPr>
              <p:nvPr/>
            </p:nvSpPr>
            <p:spPr bwMode="auto">
              <a:xfrm>
                <a:off x="11277600" y="2578101"/>
                <a:ext cx="238125" cy="415925"/>
              </a:xfrm>
              <a:custGeom>
                <a:avLst/>
                <a:gdLst>
                  <a:gd name="T0" fmla="*/ 0 w 63"/>
                  <a:gd name="T1" fmla="*/ 72 h 111"/>
                  <a:gd name="T2" fmla="*/ 1 w 63"/>
                  <a:gd name="T3" fmla="*/ 74 h 111"/>
                  <a:gd name="T4" fmla="*/ 63 w 63"/>
                  <a:gd name="T5" fmla="*/ 111 h 111"/>
                  <a:gd name="T6" fmla="*/ 63 w 63"/>
                  <a:gd name="T7" fmla="*/ 35 h 111"/>
                  <a:gd name="T8" fmla="*/ 0 w 63"/>
                  <a:gd name="T9" fmla="*/ 0 h 111"/>
                  <a:gd name="T10" fmla="*/ 0 w 63"/>
                  <a:gd name="T11" fmla="*/ 7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1">
                    <a:moveTo>
                      <a:pt x="0" y="72"/>
                    </a:moveTo>
                    <a:cubicBezTo>
                      <a:pt x="0" y="73"/>
                      <a:pt x="1" y="73"/>
                      <a:pt x="1" y="74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127" name="Freeform 66"/>
              <p:cNvSpPr>
                <a:spLocks/>
              </p:cNvSpPr>
              <p:nvPr/>
            </p:nvSpPr>
            <p:spPr bwMode="auto">
              <a:xfrm>
                <a:off x="11568113" y="2581276"/>
                <a:ext cx="236538" cy="412750"/>
              </a:xfrm>
              <a:custGeom>
                <a:avLst/>
                <a:gdLst>
                  <a:gd name="T0" fmla="*/ 0 w 63"/>
                  <a:gd name="T1" fmla="*/ 110 h 110"/>
                  <a:gd name="T2" fmla="*/ 63 w 63"/>
                  <a:gd name="T3" fmla="*/ 73 h 110"/>
                  <a:gd name="T4" fmla="*/ 63 w 63"/>
                  <a:gd name="T5" fmla="*/ 71 h 110"/>
                  <a:gd name="T6" fmla="*/ 63 w 63"/>
                  <a:gd name="T7" fmla="*/ 0 h 110"/>
                  <a:gd name="T8" fmla="*/ 0 w 63"/>
                  <a:gd name="T9" fmla="*/ 35 h 110"/>
                  <a:gd name="T10" fmla="*/ 0 w 63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10">
                    <a:moveTo>
                      <a:pt x="0" y="110"/>
                    </a:move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2"/>
                      <a:pt x="63" y="72"/>
                      <a:pt x="63" y="71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sp>
          <p:nvSpPr>
            <p:cNvPr id="100" name="Freeform 95"/>
            <p:cNvSpPr>
              <a:spLocks/>
            </p:cNvSpPr>
            <p:nvPr/>
          </p:nvSpPr>
          <p:spPr bwMode="auto">
            <a:xfrm>
              <a:off x="7384722" y="3850657"/>
              <a:ext cx="553669" cy="735717"/>
            </a:xfrm>
            <a:custGeom>
              <a:avLst/>
              <a:gdLst>
                <a:gd name="T0" fmla="*/ 0 w 342"/>
                <a:gd name="T1" fmla="*/ 218 h 430"/>
                <a:gd name="T2" fmla="*/ 272 w 342"/>
                <a:gd name="T3" fmla="*/ 331 h 430"/>
                <a:gd name="T4" fmla="*/ 342 w 342"/>
                <a:gd name="T5" fmla="*/ 218 h 430"/>
                <a:gd name="T6" fmla="*/ 284 w 342"/>
                <a:gd name="T7" fmla="*/ 118 h 430"/>
                <a:gd name="T8" fmla="*/ 0 w 342"/>
                <a:gd name="T9" fmla="*/ 21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430">
                  <a:moveTo>
                    <a:pt x="0" y="218"/>
                  </a:moveTo>
                  <a:cubicBezTo>
                    <a:pt x="0" y="361"/>
                    <a:pt x="172" y="430"/>
                    <a:pt x="272" y="331"/>
                  </a:cubicBezTo>
                  <a:cubicBezTo>
                    <a:pt x="300" y="302"/>
                    <a:pt x="321" y="253"/>
                    <a:pt x="342" y="218"/>
                  </a:cubicBezTo>
                  <a:cubicBezTo>
                    <a:pt x="321" y="183"/>
                    <a:pt x="306" y="147"/>
                    <a:pt x="284" y="118"/>
                  </a:cubicBezTo>
                  <a:cubicBezTo>
                    <a:pt x="192" y="0"/>
                    <a:pt x="0" y="65"/>
                    <a:pt x="0" y="218"/>
                  </a:cubicBez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1" name="Freeform 138"/>
            <p:cNvSpPr>
              <a:spLocks/>
            </p:cNvSpPr>
            <p:nvPr/>
          </p:nvSpPr>
          <p:spPr bwMode="auto">
            <a:xfrm>
              <a:off x="7566454" y="4132687"/>
              <a:ext cx="298709" cy="150176"/>
            </a:xfrm>
            <a:custGeom>
              <a:avLst/>
              <a:gdLst>
                <a:gd name="T0" fmla="*/ 167 w 184"/>
                <a:gd name="T1" fmla="*/ 55 h 88"/>
                <a:gd name="T2" fmla="*/ 184 w 184"/>
                <a:gd name="T3" fmla="*/ 45 h 88"/>
                <a:gd name="T4" fmla="*/ 184 w 184"/>
                <a:gd name="T5" fmla="*/ 44 h 88"/>
                <a:gd name="T6" fmla="*/ 167 w 184"/>
                <a:gd name="T7" fmla="*/ 34 h 88"/>
                <a:gd name="T8" fmla="*/ 166 w 184"/>
                <a:gd name="T9" fmla="*/ 41 h 88"/>
                <a:gd name="T10" fmla="*/ 135 w 184"/>
                <a:gd name="T11" fmla="*/ 34 h 88"/>
                <a:gd name="T12" fmla="*/ 167 w 184"/>
                <a:gd name="T13" fmla="*/ 13 h 88"/>
                <a:gd name="T14" fmla="*/ 172 w 184"/>
                <a:gd name="T15" fmla="*/ 19 h 88"/>
                <a:gd name="T16" fmla="*/ 182 w 184"/>
                <a:gd name="T17" fmla="*/ 2 h 88"/>
                <a:gd name="T18" fmla="*/ 181 w 184"/>
                <a:gd name="T19" fmla="*/ 0 h 88"/>
                <a:gd name="T20" fmla="*/ 168 w 184"/>
                <a:gd name="T21" fmla="*/ 0 h 88"/>
                <a:gd name="T22" fmla="*/ 161 w 184"/>
                <a:gd name="T23" fmla="*/ 2 h 88"/>
                <a:gd name="T24" fmla="*/ 164 w 184"/>
                <a:gd name="T25" fmla="*/ 7 h 88"/>
                <a:gd name="T26" fmla="*/ 135 w 184"/>
                <a:gd name="T27" fmla="*/ 26 h 88"/>
                <a:gd name="T28" fmla="*/ 118 w 184"/>
                <a:gd name="T29" fmla="*/ 8 h 88"/>
                <a:gd name="T30" fmla="*/ 0 w 184"/>
                <a:gd name="T31" fmla="*/ 24 h 88"/>
                <a:gd name="T32" fmla="*/ 9 w 184"/>
                <a:gd name="T33" fmla="*/ 30 h 88"/>
                <a:gd name="T34" fmla="*/ 18 w 184"/>
                <a:gd name="T35" fmla="*/ 17 h 88"/>
                <a:gd name="T36" fmla="*/ 126 w 184"/>
                <a:gd name="T37" fmla="*/ 25 h 88"/>
                <a:gd name="T38" fmla="*/ 126 w 184"/>
                <a:gd name="T39" fmla="*/ 40 h 88"/>
                <a:gd name="T40" fmla="*/ 126 w 184"/>
                <a:gd name="T41" fmla="*/ 48 h 88"/>
                <a:gd name="T42" fmla="*/ 126 w 184"/>
                <a:gd name="T43" fmla="*/ 57 h 88"/>
                <a:gd name="T44" fmla="*/ 118 w 184"/>
                <a:gd name="T45" fmla="*/ 79 h 88"/>
                <a:gd name="T46" fmla="*/ 9 w 184"/>
                <a:gd name="T47" fmla="*/ 70 h 88"/>
                <a:gd name="T48" fmla="*/ 5 w 184"/>
                <a:gd name="T49" fmla="*/ 63 h 88"/>
                <a:gd name="T50" fmla="*/ 0 w 184"/>
                <a:gd name="T51" fmla="*/ 70 h 88"/>
                <a:gd name="T52" fmla="*/ 118 w 184"/>
                <a:gd name="T53" fmla="*/ 88 h 88"/>
                <a:gd name="T54" fmla="*/ 135 w 184"/>
                <a:gd name="T55" fmla="*/ 63 h 88"/>
                <a:gd name="T56" fmla="*/ 159 w 184"/>
                <a:gd name="T57" fmla="*/ 84 h 88"/>
                <a:gd name="T58" fmla="*/ 160 w 184"/>
                <a:gd name="T59" fmla="*/ 86 h 88"/>
                <a:gd name="T60" fmla="*/ 180 w 184"/>
                <a:gd name="T61" fmla="*/ 85 h 88"/>
                <a:gd name="T62" fmla="*/ 171 w 184"/>
                <a:gd name="T63" fmla="*/ 68 h 88"/>
                <a:gd name="T64" fmla="*/ 169 w 184"/>
                <a:gd name="T65" fmla="*/ 68 h 88"/>
                <a:gd name="T66" fmla="*/ 165 w 184"/>
                <a:gd name="T67" fmla="*/ 74 h 88"/>
                <a:gd name="T68" fmla="*/ 135 w 184"/>
                <a:gd name="T69" fmla="*/ 48 h 88"/>
                <a:gd name="T70" fmla="*/ 166 w 184"/>
                <a:gd name="T7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88">
                  <a:moveTo>
                    <a:pt x="166" y="55"/>
                  </a:moveTo>
                  <a:cubicBezTo>
                    <a:pt x="166" y="55"/>
                    <a:pt x="166" y="55"/>
                    <a:pt x="167" y="55"/>
                  </a:cubicBezTo>
                  <a:cubicBezTo>
                    <a:pt x="167" y="56"/>
                    <a:pt x="168" y="55"/>
                    <a:pt x="168" y="5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4"/>
                    <a:pt x="167" y="34"/>
                    <a:pt x="167" y="34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8"/>
                    <a:pt x="172" y="18"/>
                    <a:pt x="172" y="18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1"/>
                    <a:pt x="182" y="1"/>
                    <a:pt x="18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2"/>
                  </a:cubicBezTo>
                  <a:cubicBezTo>
                    <a:pt x="160" y="2"/>
                    <a:pt x="161" y="3"/>
                    <a:pt x="161" y="3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16"/>
                    <a:pt x="127" y="8"/>
                    <a:pt x="1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9" y="8"/>
                    <a:pt x="1" y="15"/>
                    <a:pt x="0" y="2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1"/>
                    <a:pt x="13" y="17"/>
                    <a:pt x="18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22" y="17"/>
                    <a:pt x="126" y="21"/>
                    <a:pt x="126" y="25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5"/>
                    <a:pt x="122" y="79"/>
                    <a:pt x="1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3" y="79"/>
                    <a:pt x="9" y="75"/>
                    <a:pt x="9" y="7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0"/>
                    <a:pt x="8" y="88"/>
                    <a:pt x="18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7" y="88"/>
                    <a:pt x="135" y="80"/>
                    <a:pt x="135" y="70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9" y="86"/>
                    <a:pt x="160" y="86"/>
                    <a:pt x="160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0" y="68"/>
                    <a:pt x="170" y="67"/>
                  </a:cubicBezTo>
                  <a:cubicBezTo>
                    <a:pt x="169" y="67"/>
                    <a:pt x="169" y="67"/>
                    <a:pt x="169" y="68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6" y="48"/>
                    <a:pt x="166" y="48"/>
                    <a:pt x="166" y="48"/>
                  </a:cubicBezTo>
                  <a:lnTo>
                    <a:pt x="16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2" name="Freeform 139"/>
            <p:cNvSpPr>
              <a:spLocks/>
            </p:cNvSpPr>
            <p:nvPr/>
          </p:nvSpPr>
          <p:spPr bwMode="auto">
            <a:xfrm>
              <a:off x="7494422" y="4126912"/>
              <a:ext cx="123038" cy="161006"/>
            </a:xfrm>
            <a:custGeom>
              <a:avLst/>
              <a:gdLst>
                <a:gd name="T0" fmla="*/ 49 w 76"/>
                <a:gd name="T1" fmla="*/ 64 h 94"/>
                <a:gd name="T2" fmla="*/ 49 w 76"/>
                <a:gd name="T3" fmla="*/ 66 h 94"/>
                <a:gd name="T4" fmla="*/ 56 w 76"/>
                <a:gd name="T5" fmla="*/ 61 h 94"/>
                <a:gd name="T6" fmla="*/ 61 w 76"/>
                <a:gd name="T7" fmla="*/ 58 h 94"/>
                <a:gd name="T8" fmla="*/ 65 w 76"/>
                <a:gd name="T9" fmla="*/ 55 h 94"/>
                <a:gd name="T10" fmla="*/ 76 w 76"/>
                <a:gd name="T11" fmla="*/ 48 h 94"/>
                <a:gd name="T12" fmla="*/ 65 w 76"/>
                <a:gd name="T13" fmla="*/ 40 h 94"/>
                <a:gd name="T14" fmla="*/ 61 w 76"/>
                <a:gd name="T15" fmla="*/ 38 h 94"/>
                <a:gd name="T16" fmla="*/ 56 w 76"/>
                <a:gd name="T17" fmla="*/ 35 h 94"/>
                <a:gd name="T18" fmla="*/ 49 w 76"/>
                <a:gd name="T19" fmla="*/ 30 h 94"/>
                <a:gd name="T20" fmla="*/ 49 w 76"/>
                <a:gd name="T21" fmla="*/ 37 h 94"/>
                <a:gd name="T22" fmla="*/ 49 w 76"/>
                <a:gd name="T23" fmla="*/ 38 h 94"/>
                <a:gd name="T24" fmla="*/ 49 w 76"/>
                <a:gd name="T25" fmla="*/ 39 h 94"/>
                <a:gd name="T26" fmla="*/ 49 w 76"/>
                <a:gd name="T27" fmla="*/ 39 h 94"/>
                <a:gd name="T28" fmla="*/ 45 w 76"/>
                <a:gd name="T29" fmla="*/ 39 h 94"/>
                <a:gd name="T30" fmla="*/ 45 w 76"/>
                <a:gd name="T31" fmla="*/ 39 h 94"/>
                <a:gd name="T32" fmla="*/ 42 w 76"/>
                <a:gd name="T33" fmla="*/ 39 h 94"/>
                <a:gd name="T34" fmla="*/ 42 w 76"/>
                <a:gd name="T35" fmla="*/ 39 h 94"/>
                <a:gd name="T36" fmla="*/ 13 w 76"/>
                <a:gd name="T37" fmla="*/ 4 h 94"/>
                <a:gd name="T38" fmla="*/ 10 w 76"/>
                <a:gd name="T39" fmla="*/ 0 h 94"/>
                <a:gd name="T40" fmla="*/ 7 w 76"/>
                <a:gd name="T41" fmla="*/ 4 h 94"/>
                <a:gd name="T42" fmla="*/ 19 w 76"/>
                <a:gd name="T43" fmla="*/ 34 h 94"/>
                <a:gd name="T44" fmla="*/ 39 w 76"/>
                <a:gd name="T45" fmla="*/ 45 h 94"/>
                <a:gd name="T46" fmla="*/ 4 w 76"/>
                <a:gd name="T47" fmla="*/ 45 h 94"/>
                <a:gd name="T48" fmla="*/ 0 w 76"/>
                <a:gd name="T49" fmla="*/ 48 h 94"/>
                <a:gd name="T50" fmla="*/ 4 w 76"/>
                <a:gd name="T51" fmla="*/ 51 h 94"/>
                <a:gd name="T52" fmla="*/ 33 w 76"/>
                <a:gd name="T53" fmla="*/ 51 h 94"/>
                <a:gd name="T54" fmla="*/ 19 w 76"/>
                <a:gd name="T55" fmla="*/ 60 h 94"/>
                <a:gd name="T56" fmla="*/ 7 w 76"/>
                <a:gd name="T57" fmla="*/ 90 h 94"/>
                <a:gd name="T58" fmla="*/ 10 w 76"/>
                <a:gd name="T59" fmla="*/ 94 h 94"/>
                <a:gd name="T60" fmla="*/ 13 w 76"/>
                <a:gd name="T61" fmla="*/ 90 h 94"/>
                <a:gd name="T62" fmla="*/ 42 w 76"/>
                <a:gd name="T63" fmla="*/ 55 h 94"/>
                <a:gd name="T64" fmla="*/ 42 w 76"/>
                <a:gd name="T65" fmla="*/ 55 h 94"/>
                <a:gd name="T66" fmla="*/ 45 w 76"/>
                <a:gd name="T67" fmla="*/ 55 h 94"/>
                <a:gd name="T68" fmla="*/ 45 w 76"/>
                <a:gd name="T69" fmla="*/ 55 h 94"/>
                <a:gd name="T70" fmla="*/ 49 w 76"/>
                <a:gd name="T71" fmla="*/ 55 h 94"/>
                <a:gd name="T72" fmla="*/ 49 w 76"/>
                <a:gd name="T73" fmla="*/ 55 h 94"/>
                <a:gd name="T74" fmla="*/ 49 w 76"/>
                <a:gd name="T75" fmla="*/ 6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94">
                  <a:moveTo>
                    <a:pt x="49" y="64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4" y="39"/>
                    <a:pt x="43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26" y="35"/>
                    <a:pt x="13" y="21"/>
                    <a:pt x="13" y="4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8" y="0"/>
                    <a:pt x="7" y="2"/>
                    <a:pt x="7" y="4"/>
                  </a:cubicBezTo>
                  <a:cubicBezTo>
                    <a:pt x="7" y="15"/>
                    <a:pt x="11" y="26"/>
                    <a:pt x="19" y="34"/>
                  </a:cubicBezTo>
                  <a:cubicBezTo>
                    <a:pt x="24" y="39"/>
                    <a:pt x="31" y="43"/>
                    <a:pt x="39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6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8" y="53"/>
                    <a:pt x="23" y="56"/>
                    <a:pt x="19" y="60"/>
                  </a:cubicBezTo>
                  <a:cubicBezTo>
                    <a:pt x="11" y="68"/>
                    <a:pt x="7" y="79"/>
                    <a:pt x="7" y="90"/>
                  </a:cubicBezTo>
                  <a:cubicBezTo>
                    <a:pt x="7" y="92"/>
                    <a:pt x="8" y="94"/>
                    <a:pt x="10" y="94"/>
                  </a:cubicBezTo>
                  <a:cubicBezTo>
                    <a:pt x="12" y="94"/>
                    <a:pt x="13" y="92"/>
                    <a:pt x="13" y="90"/>
                  </a:cubicBezTo>
                  <a:cubicBezTo>
                    <a:pt x="13" y="73"/>
                    <a:pt x="26" y="59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5"/>
                    <a:pt x="44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7" y="55"/>
                    <a:pt x="48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4"/>
                    <a:pt x="49" y="64"/>
                    <a:pt x="49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cxnSp>
          <p:nvCxnSpPr>
            <p:cNvPr id="103" name="직선 연결선[R] 102"/>
            <p:cNvCxnSpPr/>
            <p:nvPr/>
          </p:nvCxnSpPr>
          <p:spPr>
            <a:xfrm flipH="1">
              <a:off x="7651053" y="4481056"/>
              <a:ext cx="10036" cy="23334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모서리가 둥근 직사각형 103"/>
            <p:cNvSpPr/>
            <p:nvPr/>
          </p:nvSpPr>
          <p:spPr>
            <a:xfrm rot="16200000">
              <a:off x="7848426" y="3382739"/>
              <a:ext cx="1425488" cy="2472034"/>
            </a:xfrm>
            <a:prstGeom prst="roundRect">
              <a:avLst/>
            </a:prstGeom>
            <a:noFill/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279942" y="3928170"/>
              <a:ext cx="800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2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935527" y="4674258"/>
              <a:ext cx="2485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 Labels :</a:t>
              </a:r>
            </a:p>
            <a:p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app: recommendation-service</a:t>
              </a:r>
            </a:p>
            <a:p>
              <a:r>
                <a:rPr kumimoji="1" lang="en-US" altLang="ko-KR" sz="1200" i="1" dirty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</a:t>
              </a:r>
              <a:r>
                <a:rPr kumimoji="1" lang="en-US" altLang="ko-KR" sz="1200" i="1" dirty="0" smtClean="0">
                  <a:solidFill>
                    <a:schemeClr val="bg2">
                      <a:lumMod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ersion: v2</a:t>
              </a:r>
              <a:endParaRPr kumimoji="1" lang="ko-KR" altLang="en-US" sz="1200" i="1" dirty="0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09344" y="3608324"/>
              <a:ext cx="863964" cy="195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F8F8F8"/>
                  </a:solidFill>
                </a:rPr>
                <a:t>E</a:t>
              </a:r>
              <a:r>
                <a:rPr kumimoji="1" lang="en-US" altLang="ko-KR" sz="1000" dirty="0" smtClean="0">
                  <a:solidFill>
                    <a:srgbClr val="F8F8F8"/>
                  </a:solidFill>
                </a:rPr>
                <a:t>nvoy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419392" y="2606921"/>
              <a:ext cx="863964" cy="195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F8F8F8"/>
                  </a:solidFill>
                </a:rPr>
                <a:t>E</a:t>
              </a:r>
              <a:r>
                <a:rPr kumimoji="1" lang="en-US" altLang="ko-KR" sz="1000" smtClean="0">
                  <a:solidFill>
                    <a:srgbClr val="F8F8F8"/>
                  </a:solidFill>
                </a:rPr>
                <a:t>nvoy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409967" y="4225466"/>
              <a:ext cx="863964" cy="195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F8F8F8"/>
                  </a:solidFill>
                </a:rPr>
                <a:t>E</a:t>
              </a:r>
              <a:r>
                <a:rPr kumimoji="1" lang="en-US" altLang="ko-KR" sz="1000" dirty="0" smtClean="0">
                  <a:solidFill>
                    <a:srgbClr val="F8F8F8"/>
                  </a:solidFill>
                </a:rPr>
                <a:t>nvoy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cxnSp>
          <p:nvCxnSpPr>
            <p:cNvPr id="113" name="직선 연결선[R] 112"/>
            <p:cNvCxnSpPr/>
            <p:nvPr/>
          </p:nvCxnSpPr>
          <p:spPr>
            <a:xfrm flipH="1">
              <a:off x="7647466" y="2870673"/>
              <a:ext cx="10036" cy="23334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4415978" y="4584854"/>
              <a:ext cx="863964" cy="195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smtClean="0">
                  <a:solidFill>
                    <a:srgbClr val="F8F8F8"/>
                  </a:solidFill>
                </a:rPr>
                <a:t>App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477420" y="3414119"/>
              <a:ext cx="863964" cy="195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smtClean="0">
                  <a:solidFill>
                    <a:srgbClr val="F8F8F8"/>
                  </a:solidFill>
                </a:rPr>
                <a:t>App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462110" y="5043654"/>
              <a:ext cx="863964" cy="195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smtClean="0">
                  <a:solidFill>
                    <a:srgbClr val="F8F8F8"/>
                  </a:solidFill>
                </a:rPr>
                <a:t>App</a:t>
              </a:r>
              <a:endParaRPr kumimoji="1" lang="ko-KR" altLang="en-US" sz="1000" dirty="0">
                <a:solidFill>
                  <a:srgbClr val="F8F8F8"/>
                </a:solidFill>
              </a:endParaRPr>
            </a:p>
          </p:txBody>
        </p:sp>
        <p:cxnSp>
          <p:nvCxnSpPr>
            <p:cNvPr id="118" name="직선 연결선[R] 117"/>
            <p:cNvCxnSpPr/>
            <p:nvPr/>
          </p:nvCxnSpPr>
          <p:spPr>
            <a:xfrm flipH="1" flipV="1">
              <a:off x="2793797" y="3559681"/>
              <a:ext cx="1553869" cy="17110"/>
            </a:xfrm>
            <a:prstGeom prst="line">
              <a:avLst/>
            </a:prstGeom>
            <a:ln w="38100">
              <a:solidFill>
                <a:schemeClr val="accent4"/>
              </a:solidFill>
              <a:prstDash val="sysDash"/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4203261" y="3089521"/>
              <a:ext cx="800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smtClean="0"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200" b="1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4" name="Freeform 138"/>
            <p:cNvSpPr>
              <a:spLocks/>
            </p:cNvSpPr>
            <p:nvPr/>
          </p:nvSpPr>
          <p:spPr bwMode="auto">
            <a:xfrm>
              <a:off x="4529398" y="3485830"/>
              <a:ext cx="298709" cy="150176"/>
            </a:xfrm>
            <a:custGeom>
              <a:avLst/>
              <a:gdLst>
                <a:gd name="T0" fmla="*/ 167 w 184"/>
                <a:gd name="T1" fmla="*/ 55 h 88"/>
                <a:gd name="T2" fmla="*/ 184 w 184"/>
                <a:gd name="T3" fmla="*/ 45 h 88"/>
                <a:gd name="T4" fmla="*/ 184 w 184"/>
                <a:gd name="T5" fmla="*/ 44 h 88"/>
                <a:gd name="T6" fmla="*/ 167 w 184"/>
                <a:gd name="T7" fmla="*/ 34 h 88"/>
                <a:gd name="T8" fmla="*/ 166 w 184"/>
                <a:gd name="T9" fmla="*/ 41 h 88"/>
                <a:gd name="T10" fmla="*/ 135 w 184"/>
                <a:gd name="T11" fmla="*/ 34 h 88"/>
                <a:gd name="T12" fmla="*/ 167 w 184"/>
                <a:gd name="T13" fmla="*/ 13 h 88"/>
                <a:gd name="T14" fmla="*/ 172 w 184"/>
                <a:gd name="T15" fmla="*/ 19 h 88"/>
                <a:gd name="T16" fmla="*/ 182 w 184"/>
                <a:gd name="T17" fmla="*/ 2 h 88"/>
                <a:gd name="T18" fmla="*/ 181 w 184"/>
                <a:gd name="T19" fmla="*/ 0 h 88"/>
                <a:gd name="T20" fmla="*/ 168 w 184"/>
                <a:gd name="T21" fmla="*/ 0 h 88"/>
                <a:gd name="T22" fmla="*/ 161 w 184"/>
                <a:gd name="T23" fmla="*/ 2 h 88"/>
                <a:gd name="T24" fmla="*/ 164 w 184"/>
                <a:gd name="T25" fmla="*/ 7 h 88"/>
                <a:gd name="T26" fmla="*/ 135 w 184"/>
                <a:gd name="T27" fmla="*/ 26 h 88"/>
                <a:gd name="T28" fmla="*/ 118 w 184"/>
                <a:gd name="T29" fmla="*/ 8 h 88"/>
                <a:gd name="T30" fmla="*/ 0 w 184"/>
                <a:gd name="T31" fmla="*/ 24 h 88"/>
                <a:gd name="T32" fmla="*/ 9 w 184"/>
                <a:gd name="T33" fmla="*/ 30 h 88"/>
                <a:gd name="T34" fmla="*/ 18 w 184"/>
                <a:gd name="T35" fmla="*/ 17 h 88"/>
                <a:gd name="T36" fmla="*/ 126 w 184"/>
                <a:gd name="T37" fmla="*/ 25 h 88"/>
                <a:gd name="T38" fmla="*/ 126 w 184"/>
                <a:gd name="T39" fmla="*/ 40 h 88"/>
                <a:gd name="T40" fmla="*/ 126 w 184"/>
                <a:gd name="T41" fmla="*/ 48 h 88"/>
                <a:gd name="T42" fmla="*/ 126 w 184"/>
                <a:gd name="T43" fmla="*/ 57 h 88"/>
                <a:gd name="T44" fmla="*/ 118 w 184"/>
                <a:gd name="T45" fmla="*/ 79 h 88"/>
                <a:gd name="T46" fmla="*/ 9 w 184"/>
                <a:gd name="T47" fmla="*/ 70 h 88"/>
                <a:gd name="T48" fmla="*/ 5 w 184"/>
                <a:gd name="T49" fmla="*/ 63 h 88"/>
                <a:gd name="T50" fmla="*/ 0 w 184"/>
                <a:gd name="T51" fmla="*/ 70 h 88"/>
                <a:gd name="T52" fmla="*/ 118 w 184"/>
                <a:gd name="T53" fmla="*/ 88 h 88"/>
                <a:gd name="T54" fmla="*/ 135 w 184"/>
                <a:gd name="T55" fmla="*/ 63 h 88"/>
                <a:gd name="T56" fmla="*/ 159 w 184"/>
                <a:gd name="T57" fmla="*/ 84 h 88"/>
                <a:gd name="T58" fmla="*/ 160 w 184"/>
                <a:gd name="T59" fmla="*/ 86 h 88"/>
                <a:gd name="T60" fmla="*/ 180 w 184"/>
                <a:gd name="T61" fmla="*/ 85 h 88"/>
                <a:gd name="T62" fmla="*/ 171 w 184"/>
                <a:gd name="T63" fmla="*/ 68 h 88"/>
                <a:gd name="T64" fmla="*/ 169 w 184"/>
                <a:gd name="T65" fmla="*/ 68 h 88"/>
                <a:gd name="T66" fmla="*/ 165 w 184"/>
                <a:gd name="T67" fmla="*/ 74 h 88"/>
                <a:gd name="T68" fmla="*/ 135 w 184"/>
                <a:gd name="T69" fmla="*/ 48 h 88"/>
                <a:gd name="T70" fmla="*/ 166 w 184"/>
                <a:gd name="T71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88">
                  <a:moveTo>
                    <a:pt x="166" y="55"/>
                  </a:moveTo>
                  <a:cubicBezTo>
                    <a:pt x="166" y="55"/>
                    <a:pt x="166" y="55"/>
                    <a:pt x="167" y="55"/>
                  </a:cubicBezTo>
                  <a:cubicBezTo>
                    <a:pt x="167" y="56"/>
                    <a:pt x="168" y="55"/>
                    <a:pt x="168" y="5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4"/>
                    <a:pt x="167" y="34"/>
                    <a:pt x="167" y="34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2" y="18"/>
                    <a:pt x="172" y="18"/>
                    <a:pt x="172" y="18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1"/>
                    <a:pt x="182" y="1"/>
                    <a:pt x="18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1" y="1"/>
                    <a:pt x="161" y="1"/>
                    <a:pt x="161" y="2"/>
                  </a:cubicBezTo>
                  <a:cubicBezTo>
                    <a:pt x="160" y="2"/>
                    <a:pt x="161" y="3"/>
                    <a:pt x="161" y="3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16"/>
                    <a:pt x="127" y="8"/>
                    <a:pt x="1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9" y="8"/>
                    <a:pt x="1" y="15"/>
                    <a:pt x="0" y="2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1"/>
                    <a:pt x="13" y="17"/>
                    <a:pt x="18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22" y="17"/>
                    <a:pt x="126" y="21"/>
                    <a:pt x="126" y="25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5"/>
                    <a:pt x="122" y="79"/>
                    <a:pt x="1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3" y="79"/>
                    <a:pt x="9" y="75"/>
                    <a:pt x="9" y="7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0"/>
                    <a:pt x="8" y="88"/>
                    <a:pt x="18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7" y="88"/>
                    <a:pt x="135" y="80"/>
                    <a:pt x="135" y="70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9" y="86"/>
                    <a:pt x="160" y="86"/>
                    <a:pt x="160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0" y="68"/>
                    <a:pt x="170" y="67"/>
                  </a:cubicBezTo>
                  <a:cubicBezTo>
                    <a:pt x="169" y="67"/>
                    <a:pt x="169" y="67"/>
                    <a:pt x="169" y="68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6" y="48"/>
                    <a:pt x="166" y="48"/>
                    <a:pt x="166" y="48"/>
                  </a:cubicBezTo>
                  <a:lnTo>
                    <a:pt x="16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795314" y="2750818"/>
              <a:ext cx="1611355" cy="728433"/>
              <a:chOff x="4795314" y="2750818"/>
              <a:chExt cx="1611355" cy="728433"/>
            </a:xfrm>
          </p:grpSpPr>
          <p:sp>
            <p:nvSpPr>
              <p:cNvPr id="141" name="Freeform 687"/>
              <p:cNvSpPr>
                <a:spLocks/>
              </p:cNvSpPr>
              <p:nvPr/>
            </p:nvSpPr>
            <p:spPr bwMode="auto">
              <a:xfrm rot="10800000" flipH="1" flipV="1">
                <a:off x="4795314" y="3009670"/>
                <a:ext cx="514272" cy="469581"/>
              </a:xfrm>
              <a:custGeom>
                <a:avLst/>
                <a:gdLst>
                  <a:gd name="T0" fmla="*/ 91 w 161"/>
                  <a:gd name="T1" fmla="*/ 0 h 141"/>
                  <a:gd name="T2" fmla="*/ 21 w 161"/>
                  <a:gd name="T3" fmla="*/ 69 h 141"/>
                  <a:gd name="T4" fmla="*/ 0 w 161"/>
                  <a:gd name="T5" fmla="*/ 69 h 141"/>
                  <a:gd name="T6" fmla="*/ 31 w 161"/>
                  <a:gd name="T7" fmla="*/ 104 h 141"/>
                  <a:gd name="T8" fmla="*/ 63 w 161"/>
                  <a:gd name="T9" fmla="*/ 69 h 141"/>
                  <a:gd name="T10" fmla="*/ 38 w 161"/>
                  <a:gd name="T11" fmla="*/ 69 h 141"/>
                  <a:gd name="T12" fmla="*/ 91 w 161"/>
                  <a:gd name="T13" fmla="*/ 18 h 141"/>
                  <a:gd name="T14" fmla="*/ 143 w 161"/>
                  <a:gd name="T15" fmla="*/ 71 h 141"/>
                  <a:gd name="T16" fmla="*/ 91 w 161"/>
                  <a:gd name="T17" fmla="*/ 123 h 141"/>
                  <a:gd name="T18" fmla="*/ 60 w 161"/>
                  <a:gd name="T19" fmla="*/ 113 h 141"/>
                  <a:gd name="T20" fmla="*/ 48 w 161"/>
                  <a:gd name="T21" fmla="*/ 126 h 141"/>
                  <a:gd name="T22" fmla="*/ 91 w 161"/>
                  <a:gd name="T23" fmla="*/ 141 h 141"/>
                  <a:gd name="T24" fmla="*/ 161 w 161"/>
                  <a:gd name="T25" fmla="*/ 71 h 141"/>
                  <a:gd name="T26" fmla="*/ 91 w 161"/>
                  <a:gd name="T27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" h="141">
                    <a:moveTo>
                      <a:pt x="91" y="0"/>
                    </a:moveTo>
                    <a:cubicBezTo>
                      <a:pt x="53" y="0"/>
                      <a:pt x="22" y="31"/>
                      <a:pt x="21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9" y="41"/>
                      <a:pt x="62" y="18"/>
                      <a:pt x="91" y="18"/>
                    </a:cubicBezTo>
                    <a:cubicBezTo>
                      <a:pt x="120" y="18"/>
                      <a:pt x="143" y="42"/>
                      <a:pt x="143" y="71"/>
                    </a:cubicBezTo>
                    <a:cubicBezTo>
                      <a:pt x="143" y="100"/>
                      <a:pt x="120" y="123"/>
                      <a:pt x="91" y="123"/>
                    </a:cubicBezTo>
                    <a:cubicBezTo>
                      <a:pt x="79" y="123"/>
                      <a:pt x="68" y="119"/>
                      <a:pt x="60" y="113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59" y="135"/>
                      <a:pt x="74" y="141"/>
                      <a:pt x="91" y="141"/>
                    </a:cubicBezTo>
                    <a:cubicBezTo>
                      <a:pt x="129" y="141"/>
                      <a:pt x="161" y="109"/>
                      <a:pt x="161" y="71"/>
                    </a:cubicBezTo>
                    <a:cubicBezTo>
                      <a:pt x="161" y="32"/>
                      <a:pt x="129" y="0"/>
                      <a:pt x="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rgbClr val="D04D6F"/>
                  </a:solidFill>
                </a:endParaRPr>
              </a:p>
            </p:txBody>
          </p:sp>
          <p:sp>
            <p:nvSpPr>
              <p:cNvPr id="142" name="No Cursor"/>
              <p:cNvSpPr>
                <a:spLocks noChangeAspect="1" noEditPoints="1"/>
              </p:cNvSpPr>
              <p:nvPr/>
            </p:nvSpPr>
            <p:spPr bwMode="auto">
              <a:xfrm>
                <a:off x="5175223" y="3049495"/>
                <a:ext cx="216776" cy="216776"/>
              </a:xfrm>
              <a:custGeom>
                <a:avLst/>
                <a:gdLst>
                  <a:gd name="T0" fmla="*/ 334 w 669"/>
                  <a:gd name="T1" fmla="*/ 0 h 668"/>
                  <a:gd name="T2" fmla="*/ 0 w 669"/>
                  <a:gd name="T3" fmla="*/ 334 h 668"/>
                  <a:gd name="T4" fmla="*/ 334 w 669"/>
                  <a:gd name="T5" fmla="*/ 668 h 668"/>
                  <a:gd name="T6" fmla="*/ 669 w 669"/>
                  <a:gd name="T7" fmla="*/ 334 h 668"/>
                  <a:gd name="T8" fmla="*/ 334 w 669"/>
                  <a:gd name="T9" fmla="*/ 0 h 668"/>
                  <a:gd name="T10" fmla="*/ 334 w 669"/>
                  <a:gd name="T11" fmla="*/ 80 h 668"/>
                  <a:gd name="T12" fmla="*/ 589 w 669"/>
                  <a:gd name="T13" fmla="*/ 334 h 668"/>
                  <a:gd name="T14" fmla="*/ 544 w 669"/>
                  <a:gd name="T15" fmla="*/ 479 h 668"/>
                  <a:gd name="T16" fmla="*/ 190 w 669"/>
                  <a:gd name="T17" fmla="*/ 125 h 668"/>
                  <a:gd name="T18" fmla="*/ 334 w 669"/>
                  <a:gd name="T19" fmla="*/ 80 h 668"/>
                  <a:gd name="T20" fmla="*/ 125 w 669"/>
                  <a:gd name="T21" fmla="*/ 190 h 668"/>
                  <a:gd name="T22" fmla="*/ 479 w 669"/>
                  <a:gd name="T23" fmla="*/ 543 h 668"/>
                  <a:gd name="T24" fmla="*/ 334 w 669"/>
                  <a:gd name="T25" fmla="*/ 588 h 668"/>
                  <a:gd name="T26" fmla="*/ 80 w 669"/>
                  <a:gd name="T27" fmla="*/ 334 h 668"/>
                  <a:gd name="T28" fmla="*/ 125 w 669"/>
                  <a:gd name="T29" fmla="*/ 190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9" h="668">
                    <a:moveTo>
                      <a:pt x="334" y="0"/>
                    </a:moveTo>
                    <a:cubicBezTo>
                      <a:pt x="150" y="0"/>
                      <a:pt x="0" y="150"/>
                      <a:pt x="0" y="334"/>
                    </a:cubicBezTo>
                    <a:cubicBezTo>
                      <a:pt x="0" y="519"/>
                      <a:pt x="150" y="668"/>
                      <a:pt x="334" y="668"/>
                    </a:cubicBezTo>
                    <a:cubicBezTo>
                      <a:pt x="519" y="668"/>
                      <a:pt x="669" y="519"/>
                      <a:pt x="669" y="334"/>
                    </a:cubicBezTo>
                    <a:cubicBezTo>
                      <a:pt x="669" y="150"/>
                      <a:pt x="519" y="0"/>
                      <a:pt x="334" y="0"/>
                    </a:cubicBezTo>
                    <a:close/>
                    <a:moveTo>
                      <a:pt x="334" y="80"/>
                    </a:moveTo>
                    <a:cubicBezTo>
                      <a:pt x="475" y="80"/>
                      <a:pt x="589" y="194"/>
                      <a:pt x="589" y="334"/>
                    </a:cubicBezTo>
                    <a:cubicBezTo>
                      <a:pt x="589" y="386"/>
                      <a:pt x="573" y="436"/>
                      <a:pt x="544" y="479"/>
                    </a:cubicBezTo>
                    <a:lnTo>
                      <a:pt x="190" y="125"/>
                    </a:lnTo>
                    <a:cubicBezTo>
                      <a:pt x="233" y="96"/>
                      <a:pt x="283" y="80"/>
                      <a:pt x="334" y="80"/>
                    </a:cubicBezTo>
                    <a:close/>
                    <a:moveTo>
                      <a:pt x="125" y="190"/>
                    </a:moveTo>
                    <a:lnTo>
                      <a:pt x="479" y="543"/>
                    </a:lnTo>
                    <a:cubicBezTo>
                      <a:pt x="436" y="573"/>
                      <a:pt x="386" y="588"/>
                      <a:pt x="334" y="588"/>
                    </a:cubicBezTo>
                    <a:cubicBezTo>
                      <a:pt x="194" y="588"/>
                      <a:pt x="80" y="475"/>
                      <a:pt x="80" y="334"/>
                    </a:cubicBezTo>
                    <a:cubicBezTo>
                      <a:pt x="80" y="283"/>
                      <a:pt x="96" y="232"/>
                      <a:pt x="125" y="19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4824312" y="2750818"/>
                <a:ext cx="15823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 smtClean="0">
                    <a:solidFill>
                      <a:srgbClr val="FF0000"/>
                    </a:solidFill>
                    <a:latin typeface="Noto Sans" charset="0"/>
                    <a:ea typeface="Noto Sans" charset="0"/>
                    <a:cs typeface="Noto Sans" charset="0"/>
                  </a:rPr>
                  <a:t>500 error</a:t>
                </a:r>
                <a:endParaRPr kumimoji="1" lang="ko-KR" altLang="en-US" sz="1600" b="1" dirty="0">
                  <a:solidFill>
                    <a:srgbClr val="FF0000"/>
                  </a:solidFill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</p:grpSp>
      <p:sp>
        <p:nvSpPr>
          <p:cNvPr id="9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  <p:sp>
        <p:nvSpPr>
          <p:cNvPr id="9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4367" y="1437290"/>
            <a:ext cx="11226522" cy="536576"/>
          </a:xfrm>
        </p:spPr>
        <p:txBody>
          <a:bodyPr/>
          <a:lstStyle/>
          <a:p>
            <a:pPr marL="370350" indent="-285750" algn="l">
              <a:buFont typeface="Wingdings" charset="2"/>
              <a:buChar char="ü"/>
            </a:pP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endParaRPr lang="en-US" altLang="ko-KR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971550" lvl="1" indent="-285750">
              <a:buFont typeface="Arial" charset="0"/>
              <a:buChar char="•"/>
            </a:pP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서비스 </a:t>
            </a: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호출이 빈번한 마이크로서비스에서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애플리케이션 </a:t>
            </a:r>
            <a:r>
              <a:rPr lang="ko-KR" altLang="en-US" sz="1200" dirty="0">
                <a:latin typeface="Noto Sans" charset="0"/>
                <a:ea typeface="Noto Sans" charset="0"/>
                <a:cs typeface="Noto Sans" charset="0"/>
              </a:rPr>
              <a:t>수정 없이 설정만으로 서비스 장애 상황을 재현하여 대비할 수 </a:t>
            </a:r>
            <a:r>
              <a:rPr lang="ko-KR" altLang="en-US" sz="1200" dirty="0" smtClean="0">
                <a:latin typeface="Noto Sans" charset="0"/>
                <a:ea typeface="Noto Sans" charset="0"/>
                <a:cs typeface="Noto Sans" charset="0"/>
              </a:rPr>
              <a:t>있습니다</a:t>
            </a:r>
            <a:r>
              <a:rPr lang="en-US" altLang="ko-KR" sz="12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sz="1200" dirty="0">
              <a:latin typeface="Noto Sans" charset="0"/>
              <a:ea typeface="Noto Sans" charset="0"/>
              <a:cs typeface="No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6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472455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실습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494" y="1401088"/>
            <a:ext cx="1165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1.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err="1" smtClean="0">
                <a:latin typeface="Noto Sans" charset="0"/>
                <a:ea typeface="Noto Sans" charset="0"/>
                <a:cs typeface="Noto Sans" charset="0"/>
              </a:rPr>
              <a:t>VirtualService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설정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1494" y="1770421"/>
            <a:ext cx="9504205" cy="45446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2938" y="1770420"/>
            <a:ext cx="530066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apiVersion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networking.istio.io</a:t>
            </a:r>
            <a:r>
              <a:rPr lang="en-US" altLang="ko-KR" sz="1400" dirty="0"/>
              <a:t>/v1alpha3</a:t>
            </a:r>
          </a:p>
          <a:p>
            <a:r>
              <a:rPr lang="en-US" altLang="ko-KR" sz="1400" dirty="0"/>
              <a:t>kind: </a:t>
            </a:r>
            <a:r>
              <a:rPr lang="en-US" altLang="ko-KR" sz="1400" dirty="0" err="1"/>
              <a:t>VirtualService</a:t>
            </a:r>
            <a:endParaRPr lang="en-US" altLang="ko-KR" sz="1400" dirty="0"/>
          </a:p>
          <a:p>
            <a:r>
              <a:rPr lang="en-US" altLang="ko-KR" sz="1400" dirty="0"/>
              <a:t>metadata:</a:t>
            </a:r>
          </a:p>
          <a:p>
            <a:r>
              <a:rPr lang="en-US" altLang="ko-KR" sz="1400" dirty="0"/>
              <a:t>  name: recommendation-service</a:t>
            </a:r>
          </a:p>
          <a:p>
            <a:r>
              <a:rPr lang="en-US" altLang="ko-KR" sz="1400" dirty="0"/>
              <a:t>spec:</a:t>
            </a:r>
          </a:p>
          <a:p>
            <a:r>
              <a:rPr lang="en-US" altLang="ko-KR" sz="1400" dirty="0"/>
              <a:t>  hosts:</a:t>
            </a:r>
          </a:p>
          <a:p>
            <a:r>
              <a:rPr lang="en-US" altLang="ko-KR" sz="1400" dirty="0"/>
              <a:t>  - recommendation-service</a:t>
            </a:r>
          </a:p>
          <a:p>
            <a:r>
              <a:rPr lang="de-DE" altLang="ko-KR" sz="1400" dirty="0"/>
              <a:t>  http:</a:t>
            </a:r>
          </a:p>
          <a:p>
            <a:r>
              <a:rPr lang="mr-IN" altLang="ko-KR" sz="1400" dirty="0"/>
              <a:t>  - </a:t>
            </a:r>
            <a:r>
              <a:rPr lang="mr-IN" altLang="ko-KR" sz="1400" dirty="0" err="1"/>
              <a:t>route</a:t>
            </a:r>
            <a:r>
              <a:rPr lang="mr-IN" altLang="ko-KR" sz="1400" dirty="0"/>
              <a:t>: </a:t>
            </a:r>
          </a:p>
          <a:p>
            <a:r>
              <a:rPr lang="en-US" altLang="ko-KR" sz="1400" dirty="0"/>
              <a:t>    - destination:</a:t>
            </a:r>
          </a:p>
          <a:p>
            <a:r>
              <a:rPr lang="en-US" altLang="ko-KR" sz="1400" dirty="0"/>
              <a:t>        host: recommendation-service</a:t>
            </a:r>
          </a:p>
          <a:p>
            <a:r>
              <a:rPr lang="mr-IN" altLang="ko-KR" sz="1400" dirty="0"/>
              <a:t>        </a:t>
            </a:r>
            <a:r>
              <a:rPr lang="mr-IN" altLang="ko-KR" sz="1400" dirty="0" err="1"/>
              <a:t>subset</a:t>
            </a:r>
            <a:r>
              <a:rPr lang="mr-IN" altLang="ko-KR" sz="1400" dirty="0"/>
              <a:t>: v1</a:t>
            </a:r>
          </a:p>
          <a:p>
            <a:r>
              <a:rPr lang="en-US" altLang="ko-KR" sz="1400" dirty="0"/>
              <a:t>      weight: 10</a:t>
            </a:r>
          </a:p>
          <a:p>
            <a:r>
              <a:rPr lang="en-US" altLang="ko-KR" sz="1400" dirty="0"/>
              <a:t>    - destination:</a:t>
            </a:r>
          </a:p>
          <a:p>
            <a:r>
              <a:rPr lang="en-US" altLang="ko-KR" sz="1400" dirty="0"/>
              <a:t>        host: recommendation-service</a:t>
            </a:r>
          </a:p>
          <a:p>
            <a:r>
              <a:rPr lang="mr-IN" altLang="ko-KR" sz="1400" dirty="0"/>
              <a:t>        </a:t>
            </a:r>
            <a:r>
              <a:rPr lang="mr-IN" altLang="ko-KR" sz="1400" dirty="0" err="1"/>
              <a:t>subset</a:t>
            </a:r>
            <a:r>
              <a:rPr lang="mr-IN" altLang="ko-KR" sz="1400" dirty="0"/>
              <a:t>: v2</a:t>
            </a:r>
          </a:p>
          <a:p>
            <a:r>
              <a:rPr lang="en-US" altLang="ko-KR" sz="1400" dirty="0"/>
              <a:t>      weight: 90</a:t>
            </a:r>
          </a:p>
          <a:p>
            <a:r>
              <a:rPr lang="mr-IN" altLang="ko-KR" sz="1400" dirty="0">
                <a:solidFill>
                  <a:srgbClr val="FF0000"/>
                </a:solidFill>
              </a:rPr>
              <a:t>    </a:t>
            </a:r>
            <a:r>
              <a:rPr lang="mr-IN" altLang="ko-KR" sz="1400" dirty="0" err="1">
                <a:solidFill>
                  <a:srgbClr val="FF0000"/>
                </a:solidFill>
              </a:rPr>
              <a:t>fault</a:t>
            </a:r>
            <a:r>
              <a:rPr lang="mr-IN" altLang="ko-KR" sz="1400" dirty="0">
                <a:solidFill>
                  <a:srgbClr val="FF0000"/>
                </a:solidFill>
              </a:rPr>
              <a:t>:</a:t>
            </a:r>
          </a:p>
          <a:p>
            <a:r>
              <a:rPr lang="mr-IN" altLang="ko-KR" sz="1400" dirty="0">
                <a:solidFill>
                  <a:srgbClr val="FF0000"/>
                </a:solidFill>
              </a:rPr>
              <a:t>      </a:t>
            </a:r>
            <a:r>
              <a:rPr lang="mr-IN" altLang="ko-KR" sz="1400" dirty="0" err="1">
                <a:solidFill>
                  <a:srgbClr val="FF0000"/>
                </a:solidFill>
              </a:rPr>
              <a:t>abort</a:t>
            </a:r>
            <a:r>
              <a:rPr lang="mr-IN" altLang="ko-KR" sz="1400" dirty="0">
                <a:solidFill>
                  <a:srgbClr val="FF0000"/>
                </a:solidFill>
              </a:rPr>
              <a:t>:</a:t>
            </a:r>
          </a:p>
          <a:p>
            <a:r>
              <a:rPr lang="mr-IN" altLang="ko-KR" sz="1400" dirty="0">
                <a:solidFill>
                  <a:srgbClr val="FF0000"/>
                </a:solidFill>
              </a:rPr>
              <a:t>        </a:t>
            </a:r>
            <a:r>
              <a:rPr lang="mr-IN" altLang="ko-KR" sz="1400" dirty="0" err="1">
                <a:solidFill>
                  <a:srgbClr val="FF0000"/>
                </a:solidFill>
              </a:rPr>
              <a:t>httpStatus</a:t>
            </a:r>
            <a:r>
              <a:rPr lang="mr-IN" altLang="ko-KR" sz="1400" dirty="0">
                <a:solidFill>
                  <a:srgbClr val="FF0000"/>
                </a:solidFill>
              </a:rPr>
              <a:t>: 500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percent: 100 </a:t>
            </a:r>
            <a:endParaRPr lang="en-US" altLang="ko-KR" sz="1400" dirty="0">
              <a:solidFill>
                <a:srgbClr val="FF0000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3.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(2)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4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3986" y="2341826"/>
            <a:ext cx="867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설정 적용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5586" y="2699275"/>
            <a:ext cx="11117106" cy="3385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27030" y="2699274"/>
            <a:ext cx="1101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$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kubectl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 apply </a:t>
            </a:r>
            <a:r>
              <a:rPr lang="mr-IN" altLang="ko-KR" sz="16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f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/>
              <a:t>recommendation-service-fault-</a:t>
            </a:r>
            <a:r>
              <a:rPr lang="en-US" altLang="ko-KR" sz="1600" dirty="0" err="1"/>
              <a:t>injection.yaml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056" y="3235726"/>
            <a:ext cx="112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4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err="1" smtClean="0">
                <a:latin typeface="Noto Sans" charset="0"/>
                <a:ea typeface="Noto Sans" charset="0"/>
                <a:cs typeface="Noto Sans" charset="0"/>
              </a:rPr>
              <a:t>bff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-service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화면을 통해  테스트 </a:t>
            </a:r>
            <a:endParaRPr kumimoji="1" lang="en-US" altLang="ko-KR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50" y="3106707"/>
            <a:ext cx="6197250" cy="3230593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3.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(2)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80943"/>
            <a:ext cx="11472455" cy="547526"/>
          </a:xfrm>
        </p:spPr>
        <p:txBody>
          <a:bodyPr/>
          <a:lstStyle/>
          <a:p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실습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3986" y="1501252"/>
            <a:ext cx="867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2.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Weight Based Routing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설정 삭제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5586" y="1858701"/>
            <a:ext cx="11117106" cy="3385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27030" y="1858700"/>
            <a:ext cx="1101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$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kubectl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 delete </a:t>
            </a:r>
            <a:r>
              <a:rPr lang="mr-IN" altLang="ko-KR" sz="16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f </a:t>
            </a:r>
            <a:r>
              <a:rPr lang="en-US" altLang="ko-KR" sz="1600" dirty="0"/>
              <a:t>recommendation-service-weight-based-</a:t>
            </a:r>
            <a:r>
              <a:rPr lang="en-US" altLang="ko-KR" sz="1600" dirty="0" err="1"/>
              <a:t>routing.yaml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8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</a:t>
            </a:r>
            <a:r>
              <a:rPr lang="ko-KR" altLang="en-US" dirty="0" smtClean="0"/>
              <a:t>는 왜 필요한가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425110" y="2035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374311" y="2323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rot="10800000">
            <a:off x="3194773" y="3291602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9" name="Freeform 765"/>
          <p:cNvSpPr>
            <a:spLocks noEditPoints="1"/>
          </p:cNvSpPr>
          <p:nvPr/>
        </p:nvSpPr>
        <p:spPr bwMode="auto">
          <a:xfrm rot="1800000">
            <a:off x="2425109" y="3287171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2374310" y="3575203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5961" y="3501369"/>
            <a:ext cx="4758934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?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 rot="10800000">
            <a:off x="3194773" y="4493673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4" name="Freeform 765"/>
          <p:cNvSpPr>
            <a:spLocks noEditPoints="1"/>
          </p:cNvSpPr>
          <p:nvPr/>
        </p:nvSpPr>
        <p:spPr bwMode="auto">
          <a:xfrm rot="1800000">
            <a:off x="2425109" y="44892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2374310" y="47772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09804" y="4714234"/>
            <a:ext cx="6201971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구현체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 rot="10800000">
            <a:off x="3266940" y="2041361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213102" y="2268341"/>
            <a:ext cx="4430320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마이크로서비스의 복잡성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5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0800000">
            <a:off x="3482954" y="2835685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 rot="10800000">
            <a:off x="3497242" y="1852197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10800000">
            <a:off x="3447355" y="4846272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 </a:t>
            </a:r>
            <a:r>
              <a:rPr lang="ko-KR" altLang="en-US" dirty="0" smtClean="0"/>
              <a:t>구현체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Istio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602911" y="1826984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552112" y="2115016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8214" y="2053880"/>
            <a:ext cx="363022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아키텍처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및 기능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6399" y="310839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2817" y="3060117"/>
            <a:ext cx="5042188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(1)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Weight Based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Routing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2602910" y="282036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3465154" y="3854024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2588622" y="4825725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2537823" y="5113757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4241" y="5065477"/>
            <a:ext cx="504218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(3):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Distributed Tracing - Jaeger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52112" y="411050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4678" y="4044330"/>
            <a:ext cx="6801314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Istio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(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: Fault Injection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3" name="Freeform 765"/>
          <p:cNvSpPr>
            <a:spLocks noEditPoints="1"/>
          </p:cNvSpPr>
          <p:nvPr/>
        </p:nvSpPr>
        <p:spPr bwMode="auto">
          <a:xfrm rot="1800000">
            <a:off x="2588623" y="382247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2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68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는 </a:t>
            </a: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M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esh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내의 서비스에 대한 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Telemetry (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메트릭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트래픽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,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로그 등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를 수집할 수 있는 유연한 모델을 제공합니다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4.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Distributed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Tracing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Jaeger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7170894" y="1585754"/>
            <a:ext cx="4356195" cy="4662802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endParaRPr lang="en-US" altLang="ko-KR" sz="1600" dirty="0" smtClean="0"/>
          </a:p>
          <a:p>
            <a:pPr marL="370350" indent="-285750" algn="l">
              <a:buFontTx/>
              <a:buChar char="-"/>
            </a:pPr>
            <a:endParaRPr lang="en-US" altLang="ko-KR" sz="1600" dirty="0"/>
          </a:p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/>
              <a:t>Mixer</a:t>
            </a:r>
          </a:p>
          <a:p>
            <a:pPr marL="370350" indent="-285750" algn="l">
              <a:buFontTx/>
              <a:buChar char="-"/>
            </a:pPr>
            <a:r>
              <a:rPr lang="ko-KR" altLang="en-US" sz="1600" dirty="0" smtClean="0"/>
              <a:t>정책 제어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및 원격 측정</a:t>
            </a:r>
            <a:r>
              <a:rPr lang="en-US" altLang="ko-KR" sz="1600" dirty="0"/>
              <a:t>(Telemetry)</a:t>
            </a:r>
            <a:r>
              <a:rPr lang="ko-KR" altLang="en-US" sz="1600" dirty="0"/>
              <a:t> 수집을 제공하는 </a:t>
            </a:r>
            <a:r>
              <a:rPr lang="ko-KR" altLang="en-US" sz="1600" dirty="0" smtClean="0"/>
              <a:t>구성요소</a:t>
            </a:r>
            <a:endParaRPr lang="en-US" altLang="ko-KR" sz="1600" dirty="0" smtClean="0"/>
          </a:p>
          <a:p>
            <a:pPr marL="370350" indent="-285750" algn="l">
              <a:buFontTx/>
              <a:buChar char="-"/>
            </a:pPr>
            <a:r>
              <a:rPr lang="en-US" altLang="ko-KR" sz="1600" dirty="0" smtClean="0"/>
              <a:t>Envoy </a:t>
            </a:r>
            <a:r>
              <a:rPr lang="ko-KR" altLang="en-US" sz="1600" dirty="0" smtClean="0"/>
              <a:t>사이드카는 각 요청 전에 </a:t>
            </a:r>
            <a:r>
              <a:rPr lang="en-US" altLang="ko-KR" sz="1600" dirty="0" smtClean="0"/>
              <a:t>Mixer</a:t>
            </a:r>
            <a:r>
              <a:rPr lang="ko-KR" altLang="en-US" sz="1600" dirty="0" smtClean="0"/>
              <a:t>를 통해 사전 검사를 수행하고 </a:t>
            </a:r>
            <a:r>
              <a:rPr lang="en-US" altLang="ko-KR" sz="1600" dirty="0" smtClean="0"/>
              <a:t>Telemetry</a:t>
            </a:r>
            <a:r>
              <a:rPr lang="ko-KR" altLang="en-US" sz="1600" dirty="0" smtClean="0"/>
              <a:t>를 보고하기 위해 </a:t>
            </a:r>
            <a:r>
              <a:rPr lang="en-US" altLang="ko-KR" sz="1600" dirty="0" smtClean="0"/>
              <a:t>Mixer</a:t>
            </a:r>
            <a:r>
              <a:rPr lang="ko-KR" altLang="en-US" sz="1600" dirty="0" smtClean="0"/>
              <a:t>를 호출함</a:t>
            </a:r>
            <a:endParaRPr lang="en-US" altLang="ko-KR" sz="1600" dirty="0" smtClean="0"/>
          </a:p>
          <a:p>
            <a:pPr marL="370350" indent="-285750" algn="l">
              <a:buFontTx/>
              <a:buChar char="-"/>
            </a:pPr>
            <a:r>
              <a:rPr lang="en-US" altLang="ko-KR" sz="1600" dirty="0" smtClean="0"/>
              <a:t>Adapter API</a:t>
            </a:r>
          </a:p>
          <a:p>
            <a:pPr marL="971550" lvl="1" indent="-285750">
              <a:buFontTx/>
              <a:buChar char="-"/>
            </a:pP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어댑터는 </a:t>
            </a:r>
            <a:r>
              <a:rPr lang="en-US" altLang="ko-KR" sz="1600" dirty="0">
                <a:latin typeface="Noto Sans" charset="0"/>
                <a:ea typeface="Noto Sans" charset="0"/>
                <a:cs typeface="Noto Sans" charset="0"/>
              </a:rPr>
              <a:t>Mixer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와 </a:t>
            </a:r>
            <a:r>
              <a:rPr lang="en-US" altLang="ko-KR" sz="1600" dirty="0">
                <a:latin typeface="Noto Sans" charset="0"/>
                <a:ea typeface="Noto Sans" charset="0"/>
                <a:cs typeface="Noto Sans" charset="0"/>
              </a:rPr>
              <a:t>Prometheus 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또는 </a:t>
            </a:r>
            <a:r>
              <a:rPr lang="en-US" altLang="ko-KR" sz="1600" dirty="0" err="1">
                <a:latin typeface="Noto Sans" charset="0"/>
                <a:ea typeface="Noto Sans" charset="0"/>
                <a:cs typeface="Noto Sans" charset="0"/>
              </a:rPr>
              <a:t>Stackdriver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와 같은 특정 외부 인프라 백엔드를 인터페이스하는 데 필요한 로직을 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캡슐화하고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, </a:t>
            </a:r>
            <a:r>
              <a:rPr lang="ko-KR" altLang="en-US" sz="1600" dirty="0">
                <a:latin typeface="Noto Sans" charset="0"/>
                <a:ea typeface="Noto Sans" charset="0"/>
                <a:cs typeface="Noto Sans" charset="0"/>
              </a:rPr>
              <a:t>믹서와 벡엔드를 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연결해줌</a:t>
            </a:r>
            <a:endParaRPr lang="en-US" altLang="ko-KR" sz="1600" dirty="0">
              <a:latin typeface="Noto Sans" charset="0"/>
              <a:ea typeface="Noto Sans" charset="0"/>
              <a:cs typeface="Noto Sans" charset="0"/>
            </a:endParaRPr>
          </a:p>
          <a:p>
            <a:pPr marL="370350" indent="-285750" algn="l">
              <a:buFont typeface="Wingdings" charset="2"/>
              <a:buChar char="§"/>
            </a:pPr>
            <a:endParaRPr lang="en-US" altLang="ko-KR" sz="1600" dirty="0"/>
          </a:p>
          <a:p>
            <a:pPr marL="370350" indent="-285750" algn="l">
              <a:buFont typeface="Wingdings" charset="2"/>
              <a:buChar char="§"/>
            </a:pPr>
            <a:endParaRPr lang="en-US" altLang="ko-KR" sz="1600" dirty="0" smtClean="0"/>
          </a:p>
          <a:p>
            <a:pPr marL="370350" indent="-285750" algn="l">
              <a:buFont typeface="Wingdings" charset="2"/>
              <a:buChar char="§"/>
            </a:pPr>
            <a:endParaRPr lang="en-US" altLang="ko-KR" sz="1600" dirty="0"/>
          </a:p>
          <a:p>
            <a:pPr marL="370350" indent="-285750" algn="l">
              <a:buFont typeface="Wingdings" charset="2"/>
              <a:buChar char="§"/>
            </a:pPr>
            <a:endParaRPr lang="en-US" altLang="ko-KR" sz="1600" dirty="0" smtClean="0"/>
          </a:p>
          <a:p>
            <a:pPr marL="370350" indent="-285750" algn="l">
              <a:buFont typeface="Wingdings" charset="2"/>
              <a:buChar char="§"/>
            </a:pPr>
            <a:endParaRPr lang="en-US" altLang="ko-KR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029212" y="5971557"/>
            <a:ext cx="3071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i="1" dirty="0" smtClean="0">
                <a:solidFill>
                  <a:schemeClr val="bg2">
                    <a:lumMod val="50000"/>
                  </a:schemeClr>
                </a:solidFill>
              </a:rPr>
              <a:t>&lt;Mixer Topology&gt;</a:t>
            </a:r>
            <a:endParaRPr kumimoji="1" lang="ko-KR" altLang="en-US" sz="1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1574584"/>
            <a:ext cx="6093035" cy="4381500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3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err="1" smtClean="0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를 구성함과 동시에 설치된  </a:t>
            </a:r>
            <a:r>
              <a:rPr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Jaeger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를 통해 트래픽 분산 추적이 가능합니다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 이를 통하여 </a:t>
            </a:r>
            <a:r>
              <a:rPr lang="en-US" altLang="ko-KR" sz="1400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어떤 서비스에서 이슈가 발생하고 있는지를 빠르게 파악하여 대비할 수 있습니다</a:t>
            </a:r>
            <a:r>
              <a:rPr lang="en-US" altLang="ko-KR" sz="1400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986" y="1439674"/>
            <a:ext cx="823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http://169.56.107.250:31129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접속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-&gt;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Jaeger 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D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ashboard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09" y="1809006"/>
            <a:ext cx="8001000" cy="450606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4.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Distributed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Tracing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Jaeger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5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ko-KR" altLang="en-US" sz="1400" dirty="0" smtClean="0">
                <a:latin typeface="Noto Sans" charset="0"/>
                <a:ea typeface="Noto Sans" charset="0"/>
                <a:cs typeface="Noto Sans" charset="0"/>
              </a:rPr>
              <a:t>실습 종료 후 리소스 삭제</a:t>
            </a:r>
            <a:endParaRPr lang="en-US" altLang="ko-KR" sz="14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4.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err="1">
                <a:latin typeface="Noto Sans" charset="0"/>
                <a:ea typeface="Noto Sans" charset="0"/>
                <a:cs typeface="Noto Sans" charset="0"/>
              </a:rPr>
              <a:t>Istio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(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3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Distributed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Tracing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-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Jaeger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  <a:p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3986" y="1413788"/>
            <a:ext cx="867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Fault Injection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설정 삭제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5586" y="1771237"/>
            <a:ext cx="11117106" cy="3385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7030" y="1771236"/>
            <a:ext cx="1101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$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kubectl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 delete </a:t>
            </a:r>
            <a:r>
              <a:rPr lang="mr-IN" altLang="ko-KR" sz="1600" dirty="0" smtClean="0">
                <a:latin typeface="Noto Sans" charset="0"/>
                <a:ea typeface="Noto Sans" charset="0"/>
                <a:cs typeface="Noto Sans" charset="0"/>
              </a:rPr>
              <a:t>–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f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/>
              <a:t>recommendation-service-fault-</a:t>
            </a:r>
            <a:r>
              <a:rPr lang="en-US" altLang="ko-KR" sz="1600" dirty="0" err="1"/>
              <a:t>injection.yaml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3986" y="2270824"/>
            <a:ext cx="867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2. recommendation deployment v1, v2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삭제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5586" y="2628273"/>
            <a:ext cx="11117106" cy="3385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27030" y="2628272"/>
            <a:ext cx="1101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$</a:t>
            </a:r>
            <a:r>
              <a:rPr lang="ko-KR" altLang="en-US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kubectl</a:t>
            </a:r>
            <a:r>
              <a:rPr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 delete deploy/</a:t>
            </a:r>
            <a:r>
              <a:rPr lang="en-US" altLang="ko-KR" sz="1600" dirty="0" smtClean="0"/>
              <a:t>recommendation-service-deployment deploy/</a:t>
            </a:r>
            <a:r>
              <a:rPr lang="en-US" altLang="ko-KR" sz="1600" dirty="0"/>
              <a:t>recommendation-service-deployment-v2</a:t>
            </a:r>
            <a:endParaRPr kumimoji="1" lang="ko-KR" altLang="en-US" sz="16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2053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마이크로서비스 아키텍처는 기존 모놀리식 아키텍처의 단점을 보완하고 클라우드 환경에서의 이점을 극대화 하기 위해 많이 사용되고 있습니다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마이크로서비스의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복잡성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77466" y="2001837"/>
            <a:ext cx="7652297" cy="3641726"/>
            <a:chOff x="1577429" y="1930400"/>
            <a:chExt cx="3843623" cy="1849438"/>
          </a:xfrm>
        </p:grpSpPr>
        <p:grpSp>
          <p:nvGrpSpPr>
            <p:cNvPr id="21" name="그룹 20"/>
            <p:cNvGrpSpPr/>
            <p:nvPr/>
          </p:nvGrpSpPr>
          <p:grpSpPr>
            <a:xfrm>
              <a:off x="1577429" y="1930400"/>
              <a:ext cx="1503363" cy="1849438"/>
              <a:chOff x="1577429" y="1930400"/>
              <a:chExt cx="1503363" cy="1849438"/>
            </a:xfrm>
          </p:grpSpPr>
          <p:sp>
            <p:nvSpPr>
              <p:cNvPr id="22" name="Oval 109"/>
              <p:cNvSpPr>
                <a:spLocks noChangeArrowheads="1"/>
              </p:cNvSpPr>
              <p:nvPr/>
            </p:nvSpPr>
            <p:spPr bwMode="auto">
              <a:xfrm>
                <a:off x="1577429" y="1930400"/>
                <a:ext cx="1503363" cy="1504950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1787773" y="3581400"/>
                <a:ext cx="1082675" cy="198438"/>
                <a:chOff x="10460038" y="3581400"/>
                <a:chExt cx="1082675" cy="198438"/>
              </a:xfrm>
            </p:grpSpPr>
            <p:sp>
              <p:nvSpPr>
                <p:cNvPr id="50" name="Freeform 130"/>
                <p:cNvSpPr>
                  <a:spLocks/>
                </p:cNvSpPr>
                <p:nvPr/>
              </p:nvSpPr>
              <p:spPr bwMode="auto">
                <a:xfrm>
                  <a:off x="10460038" y="3600450"/>
                  <a:ext cx="161925" cy="176213"/>
                </a:xfrm>
                <a:custGeom>
                  <a:avLst/>
                  <a:gdLst>
                    <a:gd name="T0" fmla="*/ 0 w 43"/>
                    <a:gd name="T1" fmla="*/ 0 h 47"/>
                    <a:gd name="T2" fmla="*/ 10 w 43"/>
                    <a:gd name="T3" fmla="*/ 0 h 47"/>
                    <a:gd name="T4" fmla="*/ 18 w 43"/>
                    <a:gd name="T5" fmla="*/ 22 h 47"/>
                    <a:gd name="T6" fmla="*/ 21 w 43"/>
                    <a:gd name="T7" fmla="*/ 31 h 47"/>
                    <a:gd name="T8" fmla="*/ 22 w 43"/>
                    <a:gd name="T9" fmla="*/ 31 h 47"/>
                    <a:gd name="T10" fmla="*/ 24 w 43"/>
                    <a:gd name="T11" fmla="*/ 22 h 47"/>
                    <a:gd name="T12" fmla="*/ 32 w 43"/>
                    <a:gd name="T13" fmla="*/ 0 h 47"/>
                    <a:gd name="T14" fmla="*/ 43 w 43"/>
                    <a:gd name="T15" fmla="*/ 0 h 47"/>
                    <a:gd name="T16" fmla="*/ 43 w 43"/>
                    <a:gd name="T17" fmla="*/ 47 h 47"/>
                    <a:gd name="T18" fmla="*/ 34 w 43"/>
                    <a:gd name="T19" fmla="*/ 47 h 47"/>
                    <a:gd name="T20" fmla="*/ 34 w 43"/>
                    <a:gd name="T21" fmla="*/ 27 h 47"/>
                    <a:gd name="T22" fmla="*/ 35 w 43"/>
                    <a:gd name="T23" fmla="*/ 12 h 47"/>
                    <a:gd name="T24" fmla="*/ 35 w 43"/>
                    <a:gd name="T25" fmla="*/ 12 h 47"/>
                    <a:gd name="T26" fmla="*/ 31 w 43"/>
                    <a:gd name="T27" fmla="*/ 23 h 47"/>
                    <a:gd name="T28" fmla="*/ 24 w 43"/>
                    <a:gd name="T29" fmla="*/ 43 h 47"/>
                    <a:gd name="T30" fmla="*/ 19 w 43"/>
                    <a:gd name="T31" fmla="*/ 43 h 47"/>
                    <a:gd name="T32" fmla="*/ 11 w 43"/>
                    <a:gd name="T33" fmla="*/ 23 h 47"/>
                    <a:gd name="T34" fmla="*/ 7 w 43"/>
                    <a:gd name="T35" fmla="*/ 12 h 47"/>
                    <a:gd name="T36" fmla="*/ 7 w 43"/>
                    <a:gd name="T37" fmla="*/ 12 h 47"/>
                    <a:gd name="T38" fmla="*/ 8 w 43"/>
                    <a:gd name="T39" fmla="*/ 27 h 47"/>
                    <a:gd name="T40" fmla="*/ 8 w 43"/>
                    <a:gd name="T41" fmla="*/ 47 h 47"/>
                    <a:gd name="T42" fmla="*/ 0 w 43"/>
                    <a:gd name="T43" fmla="*/ 47 h 47"/>
                    <a:gd name="T44" fmla="*/ 0 w 43"/>
                    <a:gd name="T45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3" h="47">
                      <a:moveTo>
                        <a:pt x="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9" y="25"/>
                        <a:pt x="20" y="28"/>
                        <a:pt x="21" y="31"/>
                      </a:cubicBezTo>
                      <a:cubicBezTo>
                        <a:pt x="22" y="31"/>
                        <a:pt x="22" y="31"/>
                        <a:pt x="22" y="31"/>
                      </a:cubicBezTo>
                      <a:cubicBezTo>
                        <a:pt x="23" y="28"/>
                        <a:pt x="23" y="25"/>
                        <a:pt x="24" y="22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34" y="27"/>
                        <a:pt x="34" y="27"/>
                        <a:pt x="34" y="27"/>
                      </a:cubicBezTo>
                      <a:cubicBezTo>
                        <a:pt x="34" y="23"/>
                        <a:pt x="35" y="16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24" y="43"/>
                        <a:pt x="24" y="43"/>
                        <a:pt x="24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6"/>
                        <a:pt x="8" y="23"/>
                        <a:pt x="8" y="27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1" name="Freeform 131"/>
                <p:cNvSpPr>
                  <a:spLocks noEditPoints="1"/>
                </p:cNvSpPr>
                <p:nvPr/>
              </p:nvSpPr>
              <p:spPr bwMode="auto">
                <a:xfrm>
                  <a:off x="10652125" y="3636963"/>
                  <a:ext cx="131763" cy="142875"/>
                </a:xfrm>
                <a:custGeom>
                  <a:avLst/>
                  <a:gdLst>
                    <a:gd name="T0" fmla="*/ 0 w 35"/>
                    <a:gd name="T1" fmla="*/ 19 h 38"/>
                    <a:gd name="T2" fmla="*/ 18 w 35"/>
                    <a:gd name="T3" fmla="*/ 0 h 38"/>
                    <a:gd name="T4" fmla="*/ 35 w 35"/>
                    <a:gd name="T5" fmla="*/ 19 h 38"/>
                    <a:gd name="T6" fmla="*/ 18 w 35"/>
                    <a:gd name="T7" fmla="*/ 38 h 38"/>
                    <a:gd name="T8" fmla="*/ 0 w 35"/>
                    <a:gd name="T9" fmla="*/ 19 h 38"/>
                    <a:gd name="T10" fmla="*/ 25 w 35"/>
                    <a:gd name="T11" fmla="*/ 19 h 38"/>
                    <a:gd name="T12" fmla="*/ 18 w 35"/>
                    <a:gd name="T13" fmla="*/ 8 h 38"/>
                    <a:gd name="T14" fmla="*/ 10 w 35"/>
                    <a:gd name="T15" fmla="*/ 19 h 38"/>
                    <a:gd name="T16" fmla="*/ 18 w 35"/>
                    <a:gd name="T17" fmla="*/ 30 h 38"/>
                    <a:gd name="T18" fmla="*/ 25 w 35"/>
                    <a:gd name="T1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" h="38">
                      <a:moveTo>
                        <a:pt x="0" y="19"/>
                      </a:moveTo>
                      <a:cubicBezTo>
                        <a:pt x="0" y="7"/>
                        <a:pt x="9" y="0"/>
                        <a:pt x="18" y="0"/>
                      </a:cubicBezTo>
                      <a:cubicBezTo>
                        <a:pt x="27" y="0"/>
                        <a:pt x="35" y="7"/>
                        <a:pt x="35" y="19"/>
                      </a:cubicBezTo>
                      <a:cubicBezTo>
                        <a:pt x="35" y="31"/>
                        <a:pt x="27" y="38"/>
                        <a:pt x="18" y="38"/>
                      </a:cubicBezTo>
                      <a:cubicBezTo>
                        <a:pt x="9" y="38"/>
                        <a:pt x="0" y="31"/>
                        <a:pt x="0" y="19"/>
                      </a:cubicBezTo>
                      <a:close/>
                      <a:moveTo>
                        <a:pt x="25" y="19"/>
                      </a:moveTo>
                      <a:cubicBezTo>
                        <a:pt x="25" y="13"/>
                        <a:pt x="23" y="8"/>
                        <a:pt x="18" y="8"/>
                      </a:cubicBezTo>
                      <a:cubicBezTo>
                        <a:pt x="13" y="8"/>
                        <a:pt x="10" y="13"/>
                        <a:pt x="10" y="19"/>
                      </a:cubicBezTo>
                      <a:cubicBezTo>
                        <a:pt x="10" y="26"/>
                        <a:pt x="13" y="30"/>
                        <a:pt x="18" y="30"/>
                      </a:cubicBezTo>
                      <a:cubicBezTo>
                        <a:pt x="23" y="30"/>
                        <a:pt x="25" y="26"/>
                        <a:pt x="25" y="1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2" name="Freeform 132"/>
                <p:cNvSpPr>
                  <a:spLocks/>
                </p:cNvSpPr>
                <p:nvPr/>
              </p:nvSpPr>
              <p:spPr bwMode="auto">
                <a:xfrm>
                  <a:off x="10814050" y="3636963"/>
                  <a:ext cx="115888" cy="139700"/>
                </a:xfrm>
                <a:custGeom>
                  <a:avLst/>
                  <a:gdLst>
                    <a:gd name="T0" fmla="*/ 0 w 31"/>
                    <a:gd name="T1" fmla="*/ 1 h 37"/>
                    <a:gd name="T2" fmla="*/ 7 w 31"/>
                    <a:gd name="T3" fmla="*/ 1 h 37"/>
                    <a:gd name="T4" fmla="*/ 8 w 31"/>
                    <a:gd name="T5" fmla="*/ 6 h 37"/>
                    <a:gd name="T6" fmla="*/ 8 w 31"/>
                    <a:gd name="T7" fmla="*/ 6 h 37"/>
                    <a:gd name="T8" fmla="*/ 20 w 31"/>
                    <a:gd name="T9" fmla="*/ 0 h 37"/>
                    <a:gd name="T10" fmla="*/ 31 w 31"/>
                    <a:gd name="T11" fmla="*/ 15 h 37"/>
                    <a:gd name="T12" fmla="*/ 31 w 31"/>
                    <a:gd name="T13" fmla="*/ 37 h 37"/>
                    <a:gd name="T14" fmla="*/ 22 w 31"/>
                    <a:gd name="T15" fmla="*/ 37 h 37"/>
                    <a:gd name="T16" fmla="*/ 22 w 31"/>
                    <a:gd name="T17" fmla="*/ 16 h 37"/>
                    <a:gd name="T18" fmla="*/ 17 w 31"/>
                    <a:gd name="T19" fmla="*/ 8 h 37"/>
                    <a:gd name="T20" fmla="*/ 9 w 31"/>
                    <a:gd name="T21" fmla="*/ 13 h 37"/>
                    <a:gd name="T22" fmla="*/ 9 w 31"/>
                    <a:gd name="T23" fmla="*/ 37 h 37"/>
                    <a:gd name="T24" fmla="*/ 0 w 31"/>
                    <a:gd name="T25" fmla="*/ 37 h 37"/>
                    <a:gd name="T26" fmla="*/ 0 w 31"/>
                    <a:gd name="T27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37">
                      <a:moveTo>
                        <a:pt x="0" y="1"/>
                      </a:move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1" y="3"/>
                        <a:pt x="15" y="0"/>
                        <a:pt x="20" y="0"/>
                      </a:cubicBezTo>
                      <a:cubicBezTo>
                        <a:pt x="28" y="0"/>
                        <a:pt x="31" y="6"/>
                        <a:pt x="31" y="15"/>
                      </a:cubicBezTo>
                      <a:cubicBezTo>
                        <a:pt x="31" y="37"/>
                        <a:pt x="31" y="37"/>
                        <a:pt x="31" y="37"/>
                      </a:cubicBezTo>
                      <a:cubicBezTo>
                        <a:pt x="22" y="37"/>
                        <a:pt x="22" y="37"/>
                        <a:pt x="22" y="37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0"/>
                        <a:pt x="20" y="8"/>
                        <a:pt x="17" y="8"/>
                      </a:cubicBezTo>
                      <a:cubicBezTo>
                        <a:pt x="14" y="8"/>
                        <a:pt x="12" y="10"/>
                        <a:pt x="9" y="13"/>
                      </a:cubicBezTo>
                      <a:cubicBezTo>
                        <a:pt x="9" y="37"/>
                        <a:pt x="9" y="37"/>
                        <a:pt x="9" y="37"/>
                      </a:cubicBezTo>
                      <a:cubicBezTo>
                        <a:pt x="0" y="37"/>
                        <a:pt x="0" y="37"/>
                        <a:pt x="0" y="3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" name="Freeform 133"/>
                <p:cNvSpPr>
                  <a:spLocks noEditPoints="1"/>
                </p:cNvSpPr>
                <p:nvPr/>
              </p:nvSpPr>
              <p:spPr bwMode="auto">
                <a:xfrm>
                  <a:off x="10960100" y="3636963"/>
                  <a:ext cx="128588" cy="142875"/>
                </a:xfrm>
                <a:custGeom>
                  <a:avLst/>
                  <a:gdLst>
                    <a:gd name="T0" fmla="*/ 0 w 34"/>
                    <a:gd name="T1" fmla="*/ 19 h 38"/>
                    <a:gd name="T2" fmla="*/ 17 w 34"/>
                    <a:gd name="T3" fmla="*/ 0 h 38"/>
                    <a:gd name="T4" fmla="*/ 34 w 34"/>
                    <a:gd name="T5" fmla="*/ 19 h 38"/>
                    <a:gd name="T6" fmla="*/ 17 w 34"/>
                    <a:gd name="T7" fmla="*/ 38 h 38"/>
                    <a:gd name="T8" fmla="*/ 0 w 34"/>
                    <a:gd name="T9" fmla="*/ 19 h 38"/>
                    <a:gd name="T10" fmla="*/ 24 w 34"/>
                    <a:gd name="T11" fmla="*/ 19 h 38"/>
                    <a:gd name="T12" fmla="*/ 17 w 34"/>
                    <a:gd name="T13" fmla="*/ 8 h 38"/>
                    <a:gd name="T14" fmla="*/ 9 w 34"/>
                    <a:gd name="T15" fmla="*/ 19 h 38"/>
                    <a:gd name="T16" fmla="*/ 17 w 34"/>
                    <a:gd name="T17" fmla="*/ 30 h 38"/>
                    <a:gd name="T18" fmla="*/ 24 w 34"/>
                    <a:gd name="T1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8">
                      <a:moveTo>
                        <a:pt x="0" y="19"/>
                      </a:moveTo>
                      <a:cubicBezTo>
                        <a:pt x="0" y="7"/>
                        <a:pt x="8" y="0"/>
                        <a:pt x="17" y="0"/>
                      </a:cubicBezTo>
                      <a:cubicBezTo>
                        <a:pt x="26" y="0"/>
                        <a:pt x="34" y="7"/>
                        <a:pt x="34" y="19"/>
                      </a:cubicBezTo>
                      <a:cubicBezTo>
                        <a:pt x="34" y="31"/>
                        <a:pt x="26" y="38"/>
                        <a:pt x="17" y="38"/>
                      </a:cubicBezTo>
                      <a:cubicBezTo>
                        <a:pt x="8" y="38"/>
                        <a:pt x="0" y="31"/>
                        <a:pt x="0" y="19"/>
                      </a:cubicBezTo>
                      <a:close/>
                      <a:moveTo>
                        <a:pt x="24" y="19"/>
                      </a:moveTo>
                      <a:cubicBezTo>
                        <a:pt x="24" y="13"/>
                        <a:pt x="22" y="8"/>
                        <a:pt x="17" y="8"/>
                      </a:cubicBezTo>
                      <a:cubicBezTo>
                        <a:pt x="12" y="8"/>
                        <a:pt x="9" y="13"/>
                        <a:pt x="9" y="19"/>
                      </a:cubicBezTo>
                      <a:cubicBezTo>
                        <a:pt x="9" y="26"/>
                        <a:pt x="12" y="30"/>
                        <a:pt x="17" y="30"/>
                      </a:cubicBezTo>
                      <a:cubicBezTo>
                        <a:pt x="22" y="30"/>
                        <a:pt x="24" y="26"/>
                        <a:pt x="24" y="1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4" name="Freeform 134"/>
                <p:cNvSpPr>
                  <a:spLocks/>
                </p:cNvSpPr>
                <p:nvPr/>
              </p:nvSpPr>
              <p:spPr bwMode="auto">
                <a:xfrm>
                  <a:off x="11118850" y="3584575"/>
                  <a:ext cx="52388" cy="195263"/>
                </a:xfrm>
                <a:custGeom>
                  <a:avLst/>
                  <a:gdLst>
                    <a:gd name="T0" fmla="*/ 0 w 14"/>
                    <a:gd name="T1" fmla="*/ 41 h 52"/>
                    <a:gd name="T2" fmla="*/ 0 w 14"/>
                    <a:gd name="T3" fmla="*/ 0 h 52"/>
                    <a:gd name="T4" fmla="*/ 9 w 14"/>
                    <a:gd name="T5" fmla="*/ 0 h 52"/>
                    <a:gd name="T6" fmla="*/ 9 w 14"/>
                    <a:gd name="T7" fmla="*/ 42 h 52"/>
                    <a:gd name="T8" fmla="*/ 11 w 14"/>
                    <a:gd name="T9" fmla="*/ 44 h 52"/>
                    <a:gd name="T10" fmla="*/ 12 w 14"/>
                    <a:gd name="T11" fmla="*/ 44 h 52"/>
                    <a:gd name="T12" fmla="*/ 14 w 14"/>
                    <a:gd name="T13" fmla="*/ 51 h 52"/>
                    <a:gd name="T14" fmla="*/ 9 w 14"/>
                    <a:gd name="T15" fmla="*/ 52 h 52"/>
                    <a:gd name="T16" fmla="*/ 0 w 14"/>
                    <a:gd name="T17" fmla="*/ 4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52">
                      <a:moveTo>
                        <a:pt x="0" y="4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9" y="44"/>
                        <a:pt x="10" y="44"/>
                        <a:pt x="11" y="44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4" y="51"/>
                        <a:pt x="14" y="51"/>
                        <a:pt x="14" y="51"/>
                      </a:cubicBezTo>
                      <a:cubicBezTo>
                        <a:pt x="12" y="52"/>
                        <a:pt x="11" y="52"/>
                        <a:pt x="9" y="52"/>
                      </a:cubicBezTo>
                      <a:cubicBezTo>
                        <a:pt x="2" y="52"/>
                        <a:pt x="0" y="48"/>
                        <a:pt x="0" y="4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5" name="Freeform 135"/>
                <p:cNvSpPr>
                  <a:spLocks noEditPoints="1"/>
                </p:cNvSpPr>
                <p:nvPr/>
              </p:nvSpPr>
              <p:spPr bwMode="auto">
                <a:xfrm>
                  <a:off x="11190288" y="3581400"/>
                  <a:ext cx="41275" cy="195263"/>
                </a:xfrm>
                <a:custGeom>
                  <a:avLst/>
                  <a:gdLst>
                    <a:gd name="T0" fmla="*/ 0 w 11"/>
                    <a:gd name="T1" fmla="*/ 5 h 52"/>
                    <a:gd name="T2" fmla="*/ 6 w 11"/>
                    <a:gd name="T3" fmla="*/ 0 h 52"/>
                    <a:gd name="T4" fmla="*/ 11 w 11"/>
                    <a:gd name="T5" fmla="*/ 5 h 52"/>
                    <a:gd name="T6" fmla="*/ 6 w 11"/>
                    <a:gd name="T7" fmla="*/ 11 h 52"/>
                    <a:gd name="T8" fmla="*/ 0 w 11"/>
                    <a:gd name="T9" fmla="*/ 5 h 52"/>
                    <a:gd name="T10" fmla="*/ 1 w 11"/>
                    <a:gd name="T11" fmla="*/ 16 h 52"/>
                    <a:gd name="T12" fmla="*/ 10 w 11"/>
                    <a:gd name="T13" fmla="*/ 16 h 52"/>
                    <a:gd name="T14" fmla="*/ 10 w 11"/>
                    <a:gd name="T15" fmla="*/ 52 h 52"/>
                    <a:gd name="T16" fmla="*/ 1 w 11"/>
                    <a:gd name="T17" fmla="*/ 52 h 52"/>
                    <a:gd name="T18" fmla="*/ 1 w 11"/>
                    <a:gd name="T19" fmla="*/ 1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" h="52">
                      <a:moveTo>
                        <a:pt x="0" y="5"/>
                      </a:moveTo>
                      <a:cubicBezTo>
                        <a:pt x="0" y="2"/>
                        <a:pt x="2" y="0"/>
                        <a:pt x="6" y="0"/>
                      </a:cubicBezTo>
                      <a:cubicBezTo>
                        <a:pt x="9" y="0"/>
                        <a:pt x="11" y="2"/>
                        <a:pt x="11" y="5"/>
                      </a:cubicBezTo>
                      <a:cubicBezTo>
                        <a:pt x="11" y="8"/>
                        <a:pt x="9" y="11"/>
                        <a:pt x="6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lose/>
                      <a:moveTo>
                        <a:pt x="1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1" y="52"/>
                        <a:pt x="1" y="52"/>
                        <a:pt x="1" y="52"/>
                      </a:cubicBezTo>
                      <a:lnTo>
                        <a:pt x="1" y="16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Freeform 136"/>
                <p:cNvSpPr>
                  <a:spLocks/>
                </p:cNvSpPr>
                <p:nvPr/>
              </p:nvSpPr>
              <p:spPr bwMode="auto">
                <a:xfrm>
                  <a:off x="11253788" y="3606800"/>
                  <a:ext cx="90488" cy="173038"/>
                </a:xfrm>
                <a:custGeom>
                  <a:avLst/>
                  <a:gdLst>
                    <a:gd name="T0" fmla="*/ 5 w 24"/>
                    <a:gd name="T1" fmla="*/ 33 h 46"/>
                    <a:gd name="T2" fmla="*/ 5 w 24"/>
                    <a:gd name="T3" fmla="*/ 17 h 46"/>
                    <a:gd name="T4" fmla="*/ 0 w 24"/>
                    <a:gd name="T5" fmla="*/ 17 h 46"/>
                    <a:gd name="T6" fmla="*/ 0 w 24"/>
                    <a:gd name="T7" fmla="*/ 10 h 46"/>
                    <a:gd name="T8" fmla="*/ 5 w 24"/>
                    <a:gd name="T9" fmla="*/ 9 h 46"/>
                    <a:gd name="T10" fmla="*/ 6 w 24"/>
                    <a:gd name="T11" fmla="*/ 0 h 46"/>
                    <a:gd name="T12" fmla="*/ 14 w 24"/>
                    <a:gd name="T13" fmla="*/ 0 h 46"/>
                    <a:gd name="T14" fmla="*/ 14 w 24"/>
                    <a:gd name="T15" fmla="*/ 9 h 46"/>
                    <a:gd name="T16" fmla="*/ 23 w 24"/>
                    <a:gd name="T17" fmla="*/ 9 h 46"/>
                    <a:gd name="T18" fmla="*/ 23 w 24"/>
                    <a:gd name="T19" fmla="*/ 17 h 46"/>
                    <a:gd name="T20" fmla="*/ 14 w 24"/>
                    <a:gd name="T21" fmla="*/ 17 h 46"/>
                    <a:gd name="T22" fmla="*/ 14 w 24"/>
                    <a:gd name="T23" fmla="*/ 33 h 46"/>
                    <a:gd name="T24" fmla="*/ 19 w 24"/>
                    <a:gd name="T25" fmla="*/ 39 h 46"/>
                    <a:gd name="T26" fmla="*/ 23 w 24"/>
                    <a:gd name="T27" fmla="*/ 38 h 46"/>
                    <a:gd name="T28" fmla="*/ 24 w 24"/>
                    <a:gd name="T29" fmla="*/ 45 h 46"/>
                    <a:gd name="T30" fmla="*/ 17 w 24"/>
                    <a:gd name="T31" fmla="*/ 46 h 46"/>
                    <a:gd name="T32" fmla="*/ 5 w 24"/>
                    <a:gd name="T33" fmla="*/ 3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" h="46">
                      <a:moveTo>
                        <a:pt x="5" y="33"/>
                      </a:move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4" y="37"/>
                        <a:pt x="16" y="39"/>
                        <a:pt x="19" y="39"/>
                      </a:cubicBezTo>
                      <a:cubicBezTo>
                        <a:pt x="20" y="39"/>
                        <a:pt x="22" y="38"/>
                        <a:pt x="23" y="38"/>
                      </a:cubicBezTo>
                      <a:cubicBezTo>
                        <a:pt x="24" y="45"/>
                        <a:pt x="24" y="45"/>
                        <a:pt x="24" y="45"/>
                      </a:cubicBezTo>
                      <a:cubicBezTo>
                        <a:pt x="22" y="45"/>
                        <a:pt x="20" y="46"/>
                        <a:pt x="17" y="46"/>
                      </a:cubicBezTo>
                      <a:cubicBezTo>
                        <a:pt x="8" y="46"/>
                        <a:pt x="5" y="41"/>
                        <a:pt x="5" y="3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Freeform 137"/>
                <p:cNvSpPr>
                  <a:spLocks noEditPoints="1"/>
                </p:cNvSpPr>
                <p:nvPr/>
              </p:nvSpPr>
              <p:spPr bwMode="auto">
                <a:xfrm>
                  <a:off x="11363325" y="3581400"/>
                  <a:ext cx="44450" cy="195263"/>
                </a:xfrm>
                <a:custGeom>
                  <a:avLst/>
                  <a:gdLst>
                    <a:gd name="T0" fmla="*/ 0 w 12"/>
                    <a:gd name="T1" fmla="*/ 5 h 52"/>
                    <a:gd name="T2" fmla="*/ 6 w 12"/>
                    <a:gd name="T3" fmla="*/ 0 h 52"/>
                    <a:gd name="T4" fmla="*/ 12 w 12"/>
                    <a:gd name="T5" fmla="*/ 5 h 52"/>
                    <a:gd name="T6" fmla="*/ 6 w 12"/>
                    <a:gd name="T7" fmla="*/ 11 h 52"/>
                    <a:gd name="T8" fmla="*/ 0 w 12"/>
                    <a:gd name="T9" fmla="*/ 5 h 52"/>
                    <a:gd name="T10" fmla="*/ 1 w 12"/>
                    <a:gd name="T11" fmla="*/ 16 h 52"/>
                    <a:gd name="T12" fmla="*/ 11 w 12"/>
                    <a:gd name="T13" fmla="*/ 16 h 52"/>
                    <a:gd name="T14" fmla="*/ 11 w 12"/>
                    <a:gd name="T15" fmla="*/ 52 h 52"/>
                    <a:gd name="T16" fmla="*/ 1 w 12"/>
                    <a:gd name="T17" fmla="*/ 52 h 52"/>
                    <a:gd name="T18" fmla="*/ 1 w 12"/>
                    <a:gd name="T19" fmla="*/ 1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52">
                      <a:moveTo>
                        <a:pt x="0" y="5"/>
                      </a:move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9" y="0"/>
                        <a:pt x="12" y="2"/>
                        <a:pt x="12" y="5"/>
                      </a:cubicBezTo>
                      <a:cubicBezTo>
                        <a:pt x="12" y="8"/>
                        <a:pt x="9" y="11"/>
                        <a:pt x="6" y="11"/>
                      </a:cubicBezTo>
                      <a:cubicBezTo>
                        <a:pt x="3" y="11"/>
                        <a:pt x="0" y="8"/>
                        <a:pt x="0" y="5"/>
                      </a:cubicBezTo>
                      <a:close/>
                      <a:moveTo>
                        <a:pt x="1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" y="52"/>
                        <a:pt x="1" y="52"/>
                        <a:pt x="1" y="52"/>
                      </a:cubicBezTo>
                      <a:lnTo>
                        <a:pt x="1" y="16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Freeform 138"/>
                <p:cNvSpPr>
                  <a:spLocks/>
                </p:cNvSpPr>
                <p:nvPr/>
              </p:nvSpPr>
              <p:spPr bwMode="auto">
                <a:xfrm>
                  <a:off x="11434763" y="3636963"/>
                  <a:ext cx="107950" cy="142875"/>
                </a:xfrm>
                <a:custGeom>
                  <a:avLst/>
                  <a:gdLst>
                    <a:gd name="T0" fmla="*/ 0 w 29"/>
                    <a:gd name="T1" fmla="*/ 19 h 38"/>
                    <a:gd name="T2" fmla="*/ 18 w 29"/>
                    <a:gd name="T3" fmla="*/ 0 h 38"/>
                    <a:gd name="T4" fmla="*/ 28 w 29"/>
                    <a:gd name="T5" fmla="*/ 4 h 38"/>
                    <a:gd name="T6" fmla="*/ 24 w 29"/>
                    <a:gd name="T7" fmla="*/ 10 h 38"/>
                    <a:gd name="T8" fmla="*/ 18 w 29"/>
                    <a:gd name="T9" fmla="*/ 8 h 38"/>
                    <a:gd name="T10" fmla="*/ 9 w 29"/>
                    <a:gd name="T11" fmla="*/ 19 h 38"/>
                    <a:gd name="T12" fmla="*/ 18 w 29"/>
                    <a:gd name="T13" fmla="*/ 30 h 38"/>
                    <a:gd name="T14" fmla="*/ 25 w 29"/>
                    <a:gd name="T15" fmla="*/ 28 h 38"/>
                    <a:gd name="T16" fmla="*/ 29 w 29"/>
                    <a:gd name="T17" fmla="*/ 34 h 38"/>
                    <a:gd name="T18" fmla="*/ 17 w 29"/>
                    <a:gd name="T19" fmla="*/ 38 h 38"/>
                    <a:gd name="T20" fmla="*/ 0 w 29"/>
                    <a:gd name="T21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8">
                      <a:moveTo>
                        <a:pt x="0" y="19"/>
                      </a:moveTo>
                      <a:cubicBezTo>
                        <a:pt x="0" y="7"/>
                        <a:pt x="8" y="0"/>
                        <a:pt x="18" y="0"/>
                      </a:cubicBezTo>
                      <a:cubicBezTo>
                        <a:pt x="22" y="0"/>
                        <a:pt x="26" y="2"/>
                        <a:pt x="28" y="4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22" y="9"/>
                        <a:pt x="20" y="8"/>
                        <a:pt x="18" y="8"/>
                      </a:cubicBezTo>
                      <a:cubicBezTo>
                        <a:pt x="13" y="8"/>
                        <a:pt x="9" y="13"/>
                        <a:pt x="9" y="19"/>
                      </a:cubicBezTo>
                      <a:cubicBezTo>
                        <a:pt x="9" y="26"/>
                        <a:pt x="13" y="30"/>
                        <a:pt x="18" y="30"/>
                      </a:cubicBezTo>
                      <a:cubicBezTo>
                        <a:pt x="21" y="30"/>
                        <a:pt x="23" y="29"/>
                        <a:pt x="25" y="28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5" y="37"/>
                        <a:pt x="21" y="38"/>
                        <a:pt x="17" y="38"/>
                      </a:cubicBezTo>
                      <a:cubicBezTo>
                        <a:pt x="7" y="38"/>
                        <a:pt x="0" y="31"/>
                        <a:pt x="0" y="1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1956842" y="2312988"/>
                <a:ext cx="744537" cy="744538"/>
                <a:chOff x="5862638" y="2312988"/>
                <a:chExt cx="744537" cy="744538"/>
              </a:xfrm>
            </p:grpSpPr>
            <p:sp>
              <p:nvSpPr>
                <p:cNvPr id="25" name="Freeform 303"/>
                <p:cNvSpPr>
                  <a:spLocks/>
                </p:cNvSpPr>
                <p:nvPr/>
              </p:nvSpPr>
              <p:spPr bwMode="auto">
                <a:xfrm>
                  <a:off x="6234113" y="2835276"/>
                  <a:ext cx="222250" cy="82550"/>
                </a:xfrm>
                <a:custGeom>
                  <a:avLst/>
                  <a:gdLst>
                    <a:gd name="T0" fmla="*/ 74 w 140"/>
                    <a:gd name="T1" fmla="*/ 52 h 52"/>
                    <a:gd name="T2" fmla="*/ 138 w 140"/>
                    <a:gd name="T3" fmla="*/ 36 h 52"/>
                    <a:gd name="T4" fmla="*/ 140 w 140"/>
                    <a:gd name="T5" fmla="*/ 0 h 52"/>
                    <a:gd name="T6" fmla="*/ 10 w 140"/>
                    <a:gd name="T7" fmla="*/ 7 h 52"/>
                    <a:gd name="T8" fmla="*/ 0 w 140"/>
                    <a:gd name="T9" fmla="*/ 41 h 52"/>
                    <a:gd name="T10" fmla="*/ 55 w 140"/>
                    <a:gd name="T11" fmla="*/ 50 h 52"/>
                    <a:gd name="T12" fmla="*/ 74 w 140"/>
                    <a:gd name="T1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0" h="52">
                      <a:moveTo>
                        <a:pt x="74" y="52"/>
                      </a:moveTo>
                      <a:lnTo>
                        <a:pt x="138" y="36"/>
                      </a:lnTo>
                      <a:lnTo>
                        <a:pt x="140" y="0"/>
                      </a:lnTo>
                      <a:lnTo>
                        <a:pt x="10" y="7"/>
                      </a:lnTo>
                      <a:lnTo>
                        <a:pt x="0" y="41"/>
                      </a:lnTo>
                      <a:lnTo>
                        <a:pt x="55" y="50"/>
                      </a:lnTo>
                      <a:lnTo>
                        <a:pt x="74" y="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04"/>
                <p:cNvSpPr>
                  <a:spLocks/>
                </p:cNvSpPr>
                <p:nvPr/>
              </p:nvSpPr>
              <p:spPr bwMode="auto">
                <a:xfrm>
                  <a:off x="6076950" y="2771776"/>
                  <a:ext cx="195262" cy="195263"/>
                </a:xfrm>
                <a:custGeom>
                  <a:avLst/>
                  <a:gdLst>
                    <a:gd name="T0" fmla="*/ 33 w 52"/>
                    <a:gd name="T1" fmla="*/ 52 h 52"/>
                    <a:gd name="T2" fmla="*/ 38 w 52"/>
                    <a:gd name="T3" fmla="*/ 35 h 52"/>
                    <a:gd name="T4" fmla="*/ 43 w 52"/>
                    <a:gd name="T5" fmla="*/ 17 h 52"/>
                    <a:gd name="T6" fmla="*/ 45 w 52"/>
                    <a:gd name="T7" fmla="*/ 16 h 52"/>
                    <a:gd name="T8" fmla="*/ 52 w 52"/>
                    <a:gd name="T9" fmla="*/ 15 h 52"/>
                    <a:gd name="T10" fmla="*/ 41 w 52"/>
                    <a:gd name="T11" fmla="*/ 0 h 52"/>
                    <a:gd name="T12" fmla="*/ 41 w 52"/>
                    <a:gd name="T13" fmla="*/ 0 h 52"/>
                    <a:gd name="T14" fmla="*/ 30 w 52"/>
                    <a:gd name="T15" fmla="*/ 6 h 52"/>
                    <a:gd name="T16" fmla="*/ 0 w 52"/>
                    <a:gd name="T17" fmla="*/ 23 h 52"/>
                    <a:gd name="T18" fmla="*/ 12 w 52"/>
                    <a:gd name="T19" fmla="*/ 50 h 52"/>
                    <a:gd name="T20" fmla="*/ 33 w 52"/>
                    <a:gd name="T21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2" h="52">
                      <a:moveTo>
                        <a:pt x="33" y="52"/>
                      </a:move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6"/>
                        <a:pt x="44" y="16"/>
                        <a:pt x="45" y="16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lnTo>
                        <a:pt x="33" y="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05"/>
                <p:cNvSpPr>
                  <a:spLocks/>
                </p:cNvSpPr>
                <p:nvPr/>
              </p:nvSpPr>
              <p:spPr bwMode="auto">
                <a:xfrm>
                  <a:off x="6013450" y="2568576"/>
                  <a:ext cx="173037" cy="274638"/>
                </a:xfrm>
                <a:custGeom>
                  <a:avLst/>
                  <a:gdLst>
                    <a:gd name="T0" fmla="*/ 16 w 46"/>
                    <a:gd name="T1" fmla="*/ 73 h 73"/>
                    <a:gd name="T2" fmla="*/ 16 w 46"/>
                    <a:gd name="T3" fmla="*/ 73 h 73"/>
                    <a:gd name="T4" fmla="*/ 41 w 46"/>
                    <a:gd name="T5" fmla="*/ 59 h 73"/>
                    <a:gd name="T6" fmla="*/ 41 w 46"/>
                    <a:gd name="T7" fmla="*/ 57 h 73"/>
                    <a:gd name="T8" fmla="*/ 46 w 46"/>
                    <a:gd name="T9" fmla="*/ 17 h 73"/>
                    <a:gd name="T10" fmla="*/ 35 w 46"/>
                    <a:gd name="T11" fmla="*/ 0 h 73"/>
                    <a:gd name="T12" fmla="*/ 14 w 46"/>
                    <a:gd name="T13" fmla="*/ 33 h 73"/>
                    <a:gd name="T14" fmla="*/ 14 w 46"/>
                    <a:gd name="T15" fmla="*/ 33 h 73"/>
                    <a:gd name="T16" fmla="*/ 0 w 46"/>
                    <a:gd name="T17" fmla="*/ 52 h 73"/>
                    <a:gd name="T18" fmla="*/ 16 w 46"/>
                    <a:gd name="T19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73">
                      <a:moveTo>
                        <a:pt x="16" y="73"/>
                      </a:moveTo>
                      <a:cubicBezTo>
                        <a:pt x="16" y="73"/>
                        <a:pt x="16" y="73"/>
                        <a:pt x="16" y="73"/>
                      </a:cubicBezTo>
                      <a:cubicBezTo>
                        <a:pt x="41" y="59"/>
                        <a:pt x="41" y="59"/>
                        <a:pt x="41" y="59"/>
                      </a:cubicBezTo>
                      <a:cubicBezTo>
                        <a:pt x="41" y="58"/>
                        <a:pt x="41" y="58"/>
                        <a:pt x="41" y="57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0" y="52"/>
                        <a:pt x="0" y="52"/>
                        <a:pt x="0" y="52"/>
                      </a:cubicBezTo>
                      <a:lnTo>
                        <a:pt x="16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06"/>
                <p:cNvSpPr>
                  <a:spLocks/>
                </p:cNvSpPr>
                <p:nvPr/>
              </p:nvSpPr>
              <p:spPr bwMode="auto">
                <a:xfrm>
                  <a:off x="6080125" y="2381251"/>
                  <a:ext cx="123825" cy="258763"/>
                </a:xfrm>
                <a:custGeom>
                  <a:avLst/>
                  <a:gdLst>
                    <a:gd name="T0" fmla="*/ 33 w 78"/>
                    <a:gd name="T1" fmla="*/ 31 h 163"/>
                    <a:gd name="T2" fmla="*/ 3 w 78"/>
                    <a:gd name="T3" fmla="*/ 147 h 163"/>
                    <a:gd name="T4" fmla="*/ 0 w 78"/>
                    <a:gd name="T5" fmla="*/ 163 h 163"/>
                    <a:gd name="T6" fmla="*/ 12 w 78"/>
                    <a:gd name="T7" fmla="*/ 144 h 163"/>
                    <a:gd name="T8" fmla="*/ 36 w 78"/>
                    <a:gd name="T9" fmla="*/ 106 h 163"/>
                    <a:gd name="T10" fmla="*/ 36 w 78"/>
                    <a:gd name="T11" fmla="*/ 106 h 163"/>
                    <a:gd name="T12" fmla="*/ 41 w 78"/>
                    <a:gd name="T13" fmla="*/ 99 h 163"/>
                    <a:gd name="T14" fmla="*/ 78 w 78"/>
                    <a:gd name="T15" fmla="*/ 40 h 163"/>
                    <a:gd name="T16" fmla="*/ 43 w 78"/>
                    <a:gd name="T17" fmla="*/ 0 h 163"/>
                    <a:gd name="T18" fmla="*/ 33 w 78"/>
                    <a:gd name="T19" fmla="*/ 3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8" h="163">
                      <a:moveTo>
                        <a:pt x="33" y="31"/>
                      </a:moveTo>
                      <a:lnTo>
                        <a:pt x="3" y="147"/>
                      </a:lnTo>
                      <a:lnTo>
                        <a:pt x="0" y="163"/>
                      </a:lnTo>
                      <a:lnTo>
                        <a:pt x="12" y="144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41" y="99"/>
                      </a:lnTo>
                      <a:lnTo>
                        <a:pt x="78" y="40"/>
                      </a:lnTo>
                      <a:lnTo>
                        <a:pt x="43" y="0"/>
                      </a:lnTo>
                      <a:lnTo>
                        <a:pt x="33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07"/>
                <p:cNvSpPr>
                  <a:spLocks/>
                </p:cNvSpPr>
                <p:nvPr/>
              </p:nvSpPr>
              <p:spPr bwMode="auto">
                <a:xfrm>
                  <a:off x="6415088" y="2681288"/>
                  <a:ext cx="104775" cy="131763"/>
                </a:xfrm>
                <a:custGeom>
                  <a:avLst/>
                  <a:gdLst>
                    <a:gd name="T0" fmla="*/ 50 w 66"/>
                    <a:gd name="T1" fmla="*/ 59 h 83"/>
                    <a:gd name="T2" fmla="*/ 66 w 66"/>
                    <a:gd name="T3" fmla="*/ 26 h 83"/>
                    <a:gd name="T4" fmla="*/ 0 w 66"/>
                    <a:gd name="T5" fmla="*/ 0 h 83"/>
                    <a:gd name="T6" fmla="*/ 33 w 66"/>
                    <a:gd name="T7" fmla="*/ 83 h 83"/>
                    <a:gd name="T8" fmla="*/ 50 w 66"/>
                    <a:gd name="T9" fmla="*/ 59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83">
                      <a:moveTo>
                        <a:pt x="50" y="59"/>
                      </a:moveTo>
                      <a:lnTo>
                        <a:pt x="66" y="26"/>
                      </a:lnTo>
                      <a:lnTo>
                        <a:pt x="0" y="0"/>
                      </a:lnTo>
                      <a:lnTo>
                        <a:pt x="33" y="83"/>
                      </a:lnTo>
                      <a:lnTo>
                        <a:pt x="50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08"/>
                <p:cNvSpPr>
                  <a:spLocks/>
                </p:cNvSpPr>
                <p:nvPr/>
              </p:nvSpPr>
              <p:spPr bwMode="auto">
                <a:xfrm>
                  <a:off x="6418263" y="2603501"/>
                  <a:ext cx="95250" cy="96838"/>
                </a:xfrm>
                <a:custGeom>
                  <a:avLst/>
                  <a:gdLst>
                    <a:gd name="T0" fmla="*/ 0 w 60"/>
                    <a:gd name="T1" fmla="*/ 40 h 61"/>
                    <a:gd name="T2" fmla="*/ 57 w 60"/>
                    <a:gd name="T3" fmla="*/ 61 h 61"/>
                    <a:gd name="T4" fmla="*/ 60 w 60"/>
                    <a:gd name="T5" fmla="*/ 11 h 61"/>
                    <a:gd name="T6" fmla="*/ 45 w 60"/>
                    <a:gd name="T7" fmla="*/ 0 h 61"/>
                    <a:gd name="T8" fmla="*/ 0 w 60"/>
                    <a:gd name="T9" fmla="*/ 4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61">
                      <a:moveTo>
                        <a:pt x="0" y="40"/>
                      </a:moveTo>
                      <a:lnTo>
                        <a:pt x="57" y="61"/>
                      </a:lnTo>
                      <a:lnTo>
                        <a:pt x="60" y="11"/>
                      </a:lnTo>
                      <a:lnTo>
                        <a:pt x="45" y="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09"/>
                <p:cNvSpPr>
                  <a:spLocks/>
                </p:cNvSpPr>
                <p:nvPr/>
              </p:nvSpPr>
              <p:spPr bwMode="auto">
                <a:xfrm>
                  <a:off x="5876925" y="2519363"/>
                  <a:ext cx="207962" cy="177800"/>
                </a:xfrm>
                <a:custGeom>
                  <a:avLst/>
                  <a:gdLst>
                    <a:gd name="T0" fmla="*/ 0 w 55"/>
                    <a:gd name="T1" fmla="*/ 47 h 47"/>
                    <a:gd name="T2" fmla="*/ 46 w 55"/>
                    <a:gd name="T3" fmla="*/ 43 h 47"/>
                    <a:gd name="T4" fmla="*/ 55 w 55"/>
                    <a:gd name="T5" fmla="*/ 9 h 47"/>
                    <a:gd name="T6" fmla="*/ 34 w 55"/>
                    <a:gd name="T7" fmla="*/ 0 h 47"/>
                    <a:gd name="T8" fmla="*/ 34 w 55"/>
                    <a:gd name="T9" fmla="*/ 23 h 47"/>
                    <a:gd name="T10" fmla="*/ 34 w 55"/>
                    <a:gd name="T11" fmla="*/ 23 h 47"/>
                    <a:gd name="T12" fmla="*/ 33 w 55"/>
                    <a:gd name="T13" fmla="*/ 25 h 47"/>
                    <a:gd name="T14" fmla="*/ 0 w 55"/>
                    <a:gd name="T15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7">
                      <a:moveTo>
                        <a:pt x="0" y="47"/>
                      </a:moveTo>
                      <a:cubicBezTo>
                        <a:pt x="46" y="43"/>
                        <a:pt x="46" y="43"/>
                        <a:pt x="46" y="43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4"/>
                        <a:pt x="34" y="24"/>
                        <a:pt x="33" y="25"/>
                      </a:cubicBez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10"/>
                <p:cNvSpPr>
                  <a:spLocks/>
                </p:cNvSpPr>
                <p:nvPr/>
              </p:nvSpPr>
              <p:spPr bwMode="auto">
                <a:xfrm>
                  <a:off x="6096000" y="2312988"/>
                  <a:ext cx="233362" cy="120650"/>
                </a:xfrm>
                <a:custGeom>
                  <a:avLst/>
                  <a:gdLst>
                    <a:gd name="T0" fmla="*/ 13 w 62"/>
                    <a:gd name="T1" fmla="*/ 12 h 32"/>
                    <a:gd name="T2" fmla="*/ 14 w 62"/>
                    <a:gd name="T3" fmla="*/ 12 h 32"/>
                    <a:gd name="T4" fmla="*/ 14 w 62"/>
                    <a:gd name="T5" fmla="*/ 12 h 32"/>
                    <a:gd name="T6" fmla="*/ 14 w 62"/>
                    <a:gd name="T7" fmla="*/ 12 h 32"/>
                    <a:gd name="T8" fmla="*/ 14 w 62"/>
                    <a:gd name="T9" fmla="*/ 13 h 32"/>
                    <a:gd name="T10" fmla="*/ 32 w 62"/>
                    <a:gd name="T11" fmla="*/ 32 h 32"/>
                    <a:gd name="T12" fmla="*/ 55 w 62"/>
                    <a:gd name="T13" fmla="*/ 32 h 32"/>
                    <a:gd name="T14" fmla="*/ 62 w 62"/>
                    <a:gd name="T15" fmla="*/ 22 h 32"/>
                    <a:gd name="T16" fmla="*/ 62 w 62"/>
                    <a:gd name="T17" fmla="*/ 21 h 32"/>
                    <a:gd name="T18" fmla="*/ 46 w 62"/>
                    <a:gd name="T19" fmla="*/ 0 h 32"/>
                    <a:gd name="T20" fmla="*/ 45 w 62"/>
                    <a:gd name="T21" fmla="*/ 0 h 32"/>
                    <a:gd name="T22" fmla="*/ 14 w 62"/>
                    <a:gd name="T23" fmla="*/ 4 h 32"/>
                    <a:gd name="T24" fmla="*/ 0 w 62"/>
                    <a:gd name="T25" fmla="*/ 10 h 32"/>
                    <a:gd name="T26" fmla="*/ 13 w 62"/>
                    <a:gd name="T27" fmla="*/ 1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2" h="32">
                      <a:moveTo>
                        <a:pt x="13" y="12"/>
                      </a:move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62" y="22"/>
                        <a:pt x="62" y="22"/>
                        <a:pt x="62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311"/>
                <p:cNvSpPr>
                  <a:spLocks/>
                </p:cNvSpPr>
                <p:nvPr/>
              </p:nvSpPr>
              <p:spPr bwMode="auto">
                <a:xfrm>
                  <a:off x="6294438" y="2320926"/>
                  <a:ext cx="266700" cy="247650"/>
                </a:xfrm>
                <a:custGeom>
                  <a:avLst/>
                  <a:gdLst>
                    <a:gd name="T0" fmla="*/ 21 w 71"/>
                    <a:gd name="T1" fmla="*/ 10 h 66"/>
                    <a:gd name="T2" fmla="*/ 22 w 71"/>
                    <a:gd name="T3" fmla="*/ 10 h 66"/>
                    <a:gd name="T4" fmla="*/ 24 w 71"/>
                    <a:gd name="T5" fmla="*/ 11 h 66"/>
                    <a:gd name="T6" fmla="*/ 52 w 71"/>
                    <a:gd name="T7" fmla="*/ 51 h 66"/>
                    <a:gd name="T8" fmla="*/ 52 w 71"/>
                    <a:gd name="T9" fmla="*/ 53 h 66"/>
                    <a:gd name="T10" fmla="*/ 48 w 71"/>
                    <a:gd name="T11" fmla="*/ 66 h 66"/>
                    <a:gd name="T12" fmla="*/ 48 w 71"/>
                    <a:gd name="T13" fmla="*/ 66 h 66"/>
                    <a:gd name="T14" fmla="*/ 48 w 71"/>
                    <a:gd name="T15" fmla="*/ 66 h 66"/>
                    <a:gd name="T16" fmla="*/ 71 w 71"/>
                    <a:gd name="T17" fmla="*/ 49 h 66"/>
                    <a:gd name="T18" fmla="*/ 65 w 71"/>
                    <a:gd name="T19" fmla="*/ 32 h 66"/>
                    <a:gd name="T20" fmla="*/ 36 w 71"/>
                    <a:gd name="T21" fmla="*/ 10 h 66"/>
                    <a:gd name="T22" fmla="*/ 0 w 71"/>
                    <a:gd name="T23" fmla="*/ 0 h 66"/>
                    <a:gd name="T24" fmla="*/ 13 w 71"/>
                    <a:gd name="T25" fmla="*/ 16 h 66"/>
                    <a:gd name="T26" fmla="*/ 21 w 71"/>
                    <a:gd name="T27" fmla="*/ 1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1" h="66">
                      <a:moveTo>
                        <a:pt x="21" y="10"/>
                      </a:moveTo>
                      <a:cubicBezTo>
                        <a:pt x="21" y="10"/>
                        <a:pt x="22" y="10"/>
                        <a:pt x="22" y="10"/>
                      </a:cubicBezTo>
                      <a:cubicBezTo>
                        <a:pt x="23" y="10"/>
                        <a:pt x="23" y="10"/>
                        <a:pt x="24" y="11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2" y="51"/>
                        <a:pt x="53" y="52"/>
                        <a:pt x="52" y="53"/>
                      </a:cubicBezTo>
                      <a:cubicBezTo>
                        <a:pt x="48" y="66"/>
                        <a:pt x="48" y="66"/>
                        <a:pt x="48" y="66"/>
                      </a:cubicBezTo>
                      <a:cubicBezTo>
                        <a:pt x="48" y="66"/>
                        <a:pt x="48" y="66"/>
                        <a:pt x="48" y="66"/>
                      </a:cubicBezTo>
                      <a:cubicBezTo>
                        <a:pt x="48" y="66"/>
                        <a:pt x="48" y="66"/>
                        <a:pt x="48" y="66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lnTo>
                        <a:pt x="2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312"/>
                <p:cNvSpPr>
                  <a:spLocks/>
                </p:cNvSpPr>
                <p:nvPr/>
              </p:nvSpPr>
              <p:spPr bwMode="auto">
                <a:xfrm>
                  <a:off x="6181725" y="2636838"/>
                  <a:ext cx="236537" cy="142875"/>
                </a:xfrm>
                <a:custGeom>
                  <a:avLst/>
                  <a:gdLst>
                    <a:gd name="T0" fmla="*/ 53 w 63"/>
                    <a:gd name="T1" fmla="*/ 0 h 38"/>
                    <a:gd name="T2" fmla="*/ 53 w 63"/>
                    <a:gd name="T3" fmla="*/ 0 h 38"/>
                    <a:gd name="T4" fmla="*/ 18 w 63"/>
                    <a:gd name="T5" fmla="*/ 21 h 38"/>
                    <a:gd name="T6" fmla="*/ 15 w 63"/>
                    <a:gd name="T7" fmla="*/ 20 h 38"/>
                    <a:gd name="T8" fmla="*/ 5 w 63"/>
                    <a:gd name="T9" fmla="*/ 4 h 38"/>
                    <a:gd name="T10" fmla="*/ 0 w 63"/>
                    <a:gd name="T11" fmla="*/ 38 h 38"/>
                    <a:gd name="T12" fmla="*/ 23 w 63"/>
                    <a:gd name="T13" fmla="*/ 25 h 38"/>
                    <a:gd name="T14" fmla="*/ 24 w 63"/>
                    <a:gd name="T15" fmla="*/ 25 h 38"/>
                    <a:gd name="T16" fmla="*/ 57 w 63"/>
                    <a:gd name="T17" fmla="*/ 7 h 38"/>
                    <a:gd name="T18" fmla="*/ 63 w 63"/>
                    <a:gd name="T19" fmla="*/ 2 h 38"/>
                    <a:gd name="T20" fmla="*/ 53 w 63"/>
                    <a:gd name="T21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3" h="38">
                      <a:moveTo>
                        <a:pt x="53" y="0"/>
                      </a:move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7" y="21"/>
                        <a:pt x="16" y="21"/>
                        <a:pt x="15" y="20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63" y="2"/>
                        <a:pt x="63" y="2"/>
                        <a:pt x="63" y="2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313"/>
                <p:cNvSpPr>
                  <a:spLocks/>
                </p:cNvSpPr>
                <p:nvPr/>
              </p:nvSpPr>
              <p:spPr bwMode="auto">
                <a:xfrm>
                  <a:off x="6162675" y="2452688"/>
                  <a:ext cx="166687" cy="85725"/>
                </a:xfrm>
                <a:custGeom>
                  <a:avLst/>
                  <a:gdLst>
                    <a:gd name="T0" fmla="*/ 36 w 105"/>
                    <a:gd name="T1" fmla="*/ 0 h 54"/>
                    <a:gd name="T2" fmla="*/ 0 w 105"/>
                    <a:gd name="T3" fmla="*/ 54 h 54"/>
                    <a:gd name="T4" fmla="*/ 90 w 105"/>
                    <a:gd name="T5" fmla="*/ 42 h 54"/>
                    <a:gd name="T6" fmla="*/ 90 w 105"/>
                    <a:gd name="T7" fmla="*/ 42 h 54"/>
                    <a:gd name="T8" fmla="*/ 90 w 105"/>
                    <a:gd name="T9" fmla="*/ 42 h 54"/>
                    <a:gd name="T10" fmla="*/ 105 w 105"/>
                    <a:gd name="T11" fmla="*/ 42 h 54"/>
                    <a:gd name="T12" fmla="*/ 86 w 105"/>
                    <a:gd name="T13" fmla="*/ 0 h 54"/>
                    <a:gd name="T14" fmla="*/ 36 w 105"/>
                    <a:gd name="T15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5" h="54">
                      <a:moveTo>
                        <a:pt x="36" y="0"/>
                      </a:moveTo>
                      <a:lnTo>
                        <a:pt x="0" y="54"/>
                      </a:lnTo>
                      <a:lnTo>
                        <a:pt x="90" y="42"/>
                      </a:lnTo>
                      <a:lnTo>
                        <a:pt x="90" y="42"/>
                      </a:lnTo>
                      <a:lnTo>
                        <a:pt x="90" y="42"/>
                      </a:lnTo>
                      <a:lnTo>
                        <a:pt x="105" y="42"/>
                      </a:lnTo>
                      <a:lnTo>
                        <a:pt x="8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314"/>
                <p:cNvSpPr>
                  <a:spLocks/>
                </p:cNvSpPr>
                <p:nvPr/>
              </p:nvSpPr>
              <p:spPr bwMode="auto">
                <a:xfrm>
                  <a:off x="6245225" y="2678113"/>
                  <a:ext cx="207962" cy="150813"/>
                </a:xfrm>
                <a:custGeom>
                  <a:avLst/>
                  <a:gdLst>
                    <a:gd name="T0" fmla="*/ 0 w 131"/>
                    <a:gd name="T1" fmla="*/ 54 h 95"/>
                    <a:gd name="T2" fmla="*/ 29 w 131"/>
                    <a:gd name="T3" fmla="*/ 95 h 95"/>
                    <a:gd name="T4" fmla="*/ 131 w 131"/>
                    <a:gd name="T5" fmla="*/ 87 h 95"/>
                    <a:gd name="T6" fmla="*/ 95 w 131"/>
                    <a:gd name="T7" fmla="*/ 0 h 95"/>
                    <a:gd name="T8" fmla="*/ 22 w 131"/>
                    <a:gd name="T9" fmla="*/ 43 h 95"/>
                    <a:gd name="T10" fmla="*/ 0 w 131"/>
                    <a:gd name="T11" fmla="*/ 5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95">
                      <a:moveTo>
                        <a:pt x="0" y="54"/>
                      </a:moveTo>
                      <a:lnTo>
                        <a:pt x="29" y="95"/>
                      </a:lnTo>
                      <a:lnTo>
                        <a:pt x="131" y="87"/>
                      </a:lnTo>
                      <a:lnTo>
                        <a:pt x="95" y="0"/>
                      </a:lnTo>
                      <a:lnTo>
                        <a:pt x="22" y="43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315"/>
                <p:cNvSpPr>
                  <a:spLocks/>
                </p:cNvSpPr>
                <p:nvPr/>
              </p:nvSpPr>
              <p:spPr bwMode="auto">
                <a:xfrm>
                  <a:off x="6156325" y="2535238"/>
                  <a:ext cx="228600" cy="161925"/>
                </a:xfrm>
                <a:custGeom>
                  <a:avLst/>
                  <a:gdLst>
                    <a:gd name="T0" fmla="*/ 94 w 144"/>
                    <a:gd name="T1" fmla="*/ 0 h 102"/>
                    <a:gd name="T2" fmla="*/ 2 w 144"/>
                    <a:gd name="T3" fmla="*/ 14 h 102"/>
                    <a:gd name="T4" fmla="*/ 0 w 144"/>
                    <a:gd name="T5" fmla="*/ 14 h 102"/>
                    <a:gd name="T6" fmla="*/ 56 w 144"/>
                    <a:gd name="T7" fmla="*/ 102 h 102"/>
                    <a:gd name="T8" fmla="*/ 94 w 144"/>
                    <a:gd name="T9" fmla="*/ 80 h 102"/>
                    <a:gd name="T10" fmla="*/ 135 w 144"/>
                    <a:gd name="T11" fmla="*/ 57 h 102"/>
                    <a:gd name="T12" fmla="*/ 135 w 144"/>
                    <a:gd name="T13" fmla="*/ 57 h 102"/>
                    <a:gd name="T14" fmla="*/ 135 w 144"/>
                    <a:gd name="T15" fmla="*/ 50 h 102"/>
                    <a:gd name="T16" fmla="*/ 144 w 144"/>
                    <a:gd name="T17" fmla="*/ 0 h 102"/>
                    <a:gd name="T18" fmla="*/ 116 w 144"/>
                    <a:gd name="T19" fmla="*/ 0 h 102"/>
                    <a:gd name="T20" fmla="*/ 94 w 144"/>
                    <a:gd name="T21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2">
                      <a:moveTo>
                        <a:pt x="94" y="0"/>
                      </a:moveTo>
                      <a:lnTo>
                        <a:pt x="2" y="14"/>
                      </a:lnTo>
                      <a:lnTo>
                        <a:pt x="0" y="14"/>
                      </a:lnTo>
                      <a:lnTo>
                        <a:pt x="56" y="102"/>
                      </a:lnTo>
                      <a:lnTo>
                        <a:pt x="94" y="80"/>
                      </a:lnTo>
                      <a:lnTo>
                        <a:pt x="135" y="57"/>
                      </a:lnTo>
                      <a:lnTo>
                        <a:pt x="135" y="57"/>
                      </a:lnTo>
                      <a:lnTo>
                        <a:pt x="135" y="50"/>
                      </a:lnTo>
                      <a:lnTo>
                        <a:pt x="144" y="0"/>
                      </a:lnTo>
                      <a:lnTo>
                        <a:pt x="116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316"/>
                <p:cNvSpPr>
                  <a:spLocks/>
                </p:cNvSpPr>
                <p:nvPr/>
              </p:nvSpPr>
              <p:spPr bwMode="auto">
                <a:xfrm>
                  <a:off x="6313488" y="2376488"/>
                  <a:ext cx="165100" cy="252413"/>
                </a:xfrm>
                <a:custGeom>
                  <a:avLst/>
                  <a:gdLst>
                    <a:gd name="T0" fmla="*/ 39 w 44"/>
                    <a:gd name="T1" fmla="*/ 53 h 67"/>
                    <a:gd name="T2" fmla="*/ 38 w 44"/>
                    <a:gd name="T3" fmla="*/ 51 h 67"/>
                    <a:gd name="T4" fmla="*/ 38 w 44"/>
                    <a:gd name="T5" fmla="*/ 51 h 67"/>
                    <a:gd name="T6" fmla="*/ 43 w 44"/>
                    <a:gd name="T7" fmla="*/ 37 h 67"/>
                    <a:gd name="T8" fmla="*/ 16 w 44"/>
                    <a:gd name="T9" fmla="*/ 0 h 67"/>
                    <a:gd name="T10" fmla="*/ 9 w 44"/>
                    <a:gd name="T11" fmla="*/ 6 h 67"/>
                    <a:gd name="T12" fmla="*/ 8 w 44"/>
                    <a:gd name="T13" fmla="*/ 7 h 67"/>
                    <a:gd name="T14" fmla="*/ 7 w 44"/>
                    <a:gd name="T15" fmla="*/ 7 h 67"/>
                    <a:gd name="T16" fmla="*/ 0 w 44"/>
                    <a:gd name="T17" fmla="*/ 18 h 67"/>
                    <a:gd name="T18" fmla="*/ 9 w 44"/>
                    <a:gd name="T19" fmla="*/ 38 h 67"/>
                    <a:gd name="T20" fmla="*/ 21 w 44"/>
                    <a:gd name="T21" fmla="*/ 38 h 67"/>
                    <a:gd name="T22" fmla="*/ 23 w 44"/>
                    <a:gd name="T23" fmla="*/ 38 h 67"/>
                    <a:gd name="T24" fmla="*/ 23 w 44"/>
                    <a:gd name="T25" fmla="*/ 40 h 67"/>
                    <a:gd name="T26" fmla="*/ 20 w 44"/>
                    <a:gd name="T27" fmla="*/ 64 h 67"/>
                    <a:gd name="T28" fmla="*/ 19 w 44"/>
                    <a:gd name="T29" fmla="*/ 65 h 67"/>
                    <a:gd name="T30" fmla="*/ 32 w 44"/>
                    <a:gd name="T31" fmla="*/ 67 h 67"/>
                    <a:gd name="T32" fmla="*/ 44 w 44"/>
                    <a:gd name="T33" fmla="*/ 58 h 67"/>
                    <a:gd name="T34" fmla="*/ 44 w 44"/>
                    <a:gd name="T35" fmla="*/ 57 h 67"/>
                    <a:gd name="T36" fmla="*/ 39 w 44"/>
                    <a:gd name="T37" fmla="*/ 5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4" h="67">
                      <a:moveTo>
                        <a:pt x="39" y="53"/>
                      </a:moveTo>
                      <a:cubicBezTo>
                        <a:pt x="38" y="53"/>
                        <a:pt x="38" y="52"/>
                        <a:pt x="38" y="51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43" y="37"/>
                        <a:pt x="43" y="37"/>
                        <a:pt x="43" y="37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21" y="38"/>
                        <a:pt x="21" y="38"/>
                        <a:pt x="21" y="38"/>
                      </a:cubicBezTo>
                      <a:cubicBezTo>
                        <a:pt x="22" y="38"/>
                        <a:pt x="22" y="38"/>
                        <a:pt x="23" y="38"/>
                      </a:cubicBezTo>
                      <a:cubicBezTo>
                        <a:pt x="23" y="39"/>
                        <a:pt x="23" y="40"/>
                        <a:pt x="23" y="40"/>
                      </a:cubicBezTo>
                      <a:cubicBezTo>
                        <a:pt x="20" y="64"/>
                        <a:pt x="20" y="64"/>
                        <a:pt x="20" y="64"/>
                      </a:cubicBezTo>
                      <a:cubicBezTo>
                        <a:pt x="19" y="65"/>
                        <a:pt x="19" y="65"/>
                        <a:pt x="19" y="65"/>
                      </a:cubicBezTo>
                      <a:cubicBezTo>
                        <a:pt x="32" y="67"/>
                        <a:pt x="32" y="67"/>
                        <a:pt x="32" y="67"/>
                      </a:cubicBezTo>
                      <a:cubicBezTo>
                        <a:pt x="44" y="58"/>
                        <a:pt x="44" y="58"/>
                        <a:pt x="44" y="58"/>
                      </a:cubicBezTo>
                      <a:cubicBezTo>
                        <a:pt x="44" y="57"/>
                        <a:pt x="44" y="57"/>
                        <a:pt x="44" y="57"/>
                      </a:cubicBezTo>
                      <a:lnTo>
                        <a:pt x="39" y="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" name="Freeform 317"/>
                <p:cNvSpPr>
                  <a:spLocks/>
                </p:cNvSpPr>
                <p:nvPr/>
              </p:nvSpPr>
              <p:spPr bwMode="auto">
                <a:xfrm>
                  <a:off x="6238875" y="2906713"/>
                  <a:ext cx="239712" cy="150813"/>
                </a:xfrm>
                <a:custGeom>
                  <a:avLst/>
                  <a:gdLst>
                    <a:gd name="T0" fmla="*/ 139 w 151"/>
                    <a:gd name="T1" fmla="*/ 0 h 95"/>
                    <a:gd name="T2" fmla="*/ 111 w 151"/>
                    <a:gd name="T3" fmla="*/ 7 h 95"/>
                    <a:gd name="T4" fmla="*/ 73 w 151"/>
                    <a:gd name="T5" fmla="*/ 19 h 95"/>
                    <a:gd name="T6" fmla="*/ 71 w 151"/>
                    <a:gd name="T7" fmla="*/ 19 h 95"/>
                    <a:gd name="T8" fmla="*/ 71 w 151"/>
                    <a:gd name="T9" fmla="*/ 19 h 95"/>
                    <a:gd name="T10" fmla="*/ 0 w 151"/>
                    <a:gd name="T11" fmla="*/ 5 h 95"/>
                    <a:gd name="T12" fmla="*/ 23 w 151"/>
                    <a:gd name="T13" fmla="*/ 95 h 95"/>
                    <a:gd name="T14" fmla="*/ 99 w 151"/>
                    <a:gd name="T15" fmla="*/ 76 h 95"/>
                    <a:gd name="T16" fmla="*/ 151 w 151"/>
                    <a:gd name="T17" fmla="*/ 50 h 95"/>
                    <a:gd name="T18" fmla="*/ 147 w 151"/>
                    <a:gd name="T19" fmla="*/ 31 h 95"/>
                    <a:gd name="T20" fmla="*/ 139 w 151"/>
                    <a:gd name="T21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95">
                      <a:moveTo>
                        <a:pt x="139" y="0"/>
                      </a:moveTo>
                      <a:lnTo>
                        <a:pt x="111" y="7"/>
                      </a:lnTo>
                      <a:lnTo>
                        <a:pt x="73" y="19"/>
                      </a:lnTo>
                      <a:lnTo>
                        <a:pt x="71" y="19"/>
                      </a:lnTo>
                      <a:lnTo>
                        <a:pt x="71" y="19"/>
                      </a:lnTo>
                      <a:lnTo>
                        <a:pt x="0" y="5"/>
                      </a:lnTo>
                      <a:lnTo>
                        <a:pt x="23" y="95"/>
                      </a:lnTo>
                      <a:lnTo>
                        <a:pt x="99" y="76"/>
                      </a:lnTo>
                      <a:lnTo>
                        <a:pt x="151" y="50"/>
                      </a:lnTo>
                      <a:lnTo>
                        <a:pt x="147" y="31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" name="Freeform 318"/>
                <p:cNvSpPr>
                  <a:spLocks/>
                </p:cNvSpPr>
                <p:nvPr/>
              </p:nvSpPr>
              <p:spPr bwMode="auto">
                <a:xfrm>
                  <a:off x="6467475" y="2727326"/>
                  <a:ext cx="139700" cy="244475"/>
                </a:xfrm>
                <a:custGeom>
                  <a:avLst/>
                  <a:gdLst>
                    <a:gd name="T0" fmla="*/ 10 w 37"/>
                    <a:gd name="T1" fmla="*/ 15 h 65"/>
                    <a:gd name="T2" fmla="*/ 10 w 37"/>
                    <a:gd name="T3" fmla="*/ 16 h 65"/>
                    <a:gd name="T4" fmla="*/ 1 w 37"/>
                    <a:gd name="T5" fmla="*/ 28 h 65"/>
                    <a:gd name="T6" fmla="*/ 1 w 37"/>
                    <a:gd name="T7" fmla="*/ 28 h 65"/>
                    <a:gd name="T8" fmla="*/ 0 w 37"/>
                    <a:gd name="T9" fmla="*/ 43 h 65"/>
                    <a:gd name="T10" fmla="*/ 0 w 37"/>
                    <a:gd name="T11" fmla="*/ 43 h 65"/>
                    <a:gd name="T12" fmla="*/ 1 w 37"/>
                    <a:gd name="T13" fmla="*/ 45 h 65"/>
                    <a:gd name="T14" fmla="*/ 7 w 37"/>
                    <a:gd name="T15" fmla="*/ 65 h 65"/>
                    <a:gd name="T16" fmla="*/ 17 w 37"/>
                    <a:gd name="T17" fmla="*/ 55 h 65"/>
                    <a:gd name="T18" fmla="*/ 30 w 37"/>
                    <a:gd name="T19" fmla="*/ 32 h 65"/>
                    <a:gd name="T20" fmla="*/ 37 w 37"/>
                    <a:gd name="T21" fmla="*/ 7 h 65"/>
                    <a:gd name="T22" fmla="*/ 18 w 37"/>
                    <a:gd name="T23" fmla="*/ 0 h 65"/>
                    <a:gd name="T24" fmla="*/ 10 w 37"/>
                    <a:gd name="T25" fmla="*/ 1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65">
                      <a:moveTo>
                        <a:pt x="10" y="15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1" y="44"/>
                        <a:pt x="1" y="44"/>
                        <a:pt x="1" y="45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17" y="55"/>
                        <a:pt x="17" y="55"/>
                        <a:pt x="17" y="55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0" y="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" name="Freeform 319"/>
                <p:cNvSpPr>
                  <a:spLocks/>
                </p:cNvSpPr>
                <p:nvPr/>
              </p:nvSpPr>
              <p:spPr bwMode="auto">
                <a:xfrm>
                  <a:off x="6076950" y="2933701"/>
                  <a:ext cx="184150" cy="120650"/>
                </a:xfrm>
                <a:custGeom>
                  <a:avLst/>
                  <a:gdLst>
                    <a:gd name="T0" fmla="*/ 37 w 49"/>
                    <a:gd name="T1" fmla="*/ 12 h 32"/>
                    <a:gd name="T2" fmla="*/ 34 w 49"/>
                    <a:gd name="T3" fmla="*/ 13 h 32"/>
                    <a:gd name="T4" fmla="*/ 34 w 49"/>
                    <a:gd name="T5" fmla="*/ 13 h 32"/>
                    <a:gd name="T6" fmla="*/ 13 w 49"/>
                    <a:gd name="T7" fmla="*/ 11 h 32"/>
                    <a:gd name="T8" fmla="*/ 13 w 49"/>
                    <a:gd name="T9" fmla="*/ 11 h 32"/>
                    <a:gd name="T10" fmla="*/ 11 w 49"/>
                    <a:gd name="T11" fmla="*/ 11 h 32"/>
                    <a:gd name="T12" fmla="*/ 0 w 49"/>
                    <a:gd name="T13" fmla="*/ 24 h 32"/>
                    <a:gd name="T14" fmla="*/ 17 w 49"/>
                    <a:gd name="T15" fmla="*/ 28 h 32"/>
                    <a:gd name="T16" fmla="*/ 49 w 49"/>
                    <a:gd name="T17" fmla="*/ 32 h 32"/>
                    <a:gd name="T18" fmla="*/ 40 w 49"/>
                    <a:gd name="T19" fmla="*/ 0 h 32"/>
                    <a:gd name="T20" fmla="*/ 37 w 49"/>
                    <a:gd name="T21" fmla="*/ 1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32">
                      <a:moveTo>
                        <a:pt x="37" y="12"/>
                      </a:moveTo>
                      <a:cubicBezTo>
                        <a:pt x="36" y="13"/>
                        <a:pt x="35" y="13"/>
                        <a:pt x="34" y="13"/>
                      </a:cubicBezTo>
                      <a:cubicBezTo>
                        <a:pt x="34" y="13"/>
                        <a:pt x="34" y="13"/>
                        <a:pt x="34" y="13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2" y="11"/>
                        <a:pt x="12" y="12"/>
                        <a:pt x="11" y="11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49" y="32"/>
                        <a:pt x="49" y="32"/>
                        <a:pt x="49" y="32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37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2" name="Freeform 320"/>
                <p:cNvSpPr>
                  <a:spLocks/>
                </p:cNvSpPr>
                <p:nvPr/>
              </p:nvSpPr>
              <p:spPr bwMode="auto">
                <a:xfrm>
                  <a:off x="5911850" y="2881313"/>
                  <a:ext cx="190500" cy="138113"/>
                </a:xfrm>
                <a:custGeom>
                  <a:avLst/>
                  <a:gdLst>
                    <a:gd name="T0" fmla="*/ 50 w 51"/>
                    <a:gd name="T1" fmla="*/ 23 h 37"/>
                    <a:gd name="T2" fmla="*/ 49 w 51"/>
                    <a:gd name="T3" fmla="*/ 21 h 37"/>
                    <a:gd name="T4" fmla="*/ 28 w 51"/>
                    <a:gd name="T5" fmla="*/ 3 h 37"/>
                    <a:gd name="T6" fmla="*/ 0 w 51"/>
                    <a:gd name="T7" fmla="*/ 0 h 37"/>
                    <a:gd name="T8" fmla="*/ 18 w 51"/>
                    <a:gd name="T9" fmla="*/ 25 h 37"/>
                    <a:gd name="T10" fmla="*/ 40 w 51"/>
                    <a:gd name="T11" fmla="*/ 37 h 37"/>
                    <a:gd name="T12" fmla="*/ 51 w 51"/>
                    <a:gd name="T13" fmla="*/ 24 h 37"/>
                    <a:gd name="T14" fmla="*/ 50 w 51"/>
                    <a:gd name="T15" fmla="*/ 2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1" h="37">
                      <a:moveTo>
                        <a:pt x="50" y="23"/>
                      </a:moveTo>
                      <a:cubicBezTo>
                        <a:pt x="49" y="21"/>
                        <a:pt x="49" y="21"/>
                        <a:pt x="49" y="21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40" y="37"/>
                        <a:pt x="40" y="37"/>
                        <a:pt x="40" y="37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0" y="24"/>
                        <a:pt x="50" y="24"/>
                        <a:pt x="50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3" name="Freeform 321"/>
                <p:cNvSpPr>
                  <a:spLocks/>
                </p:cNvSpPr>
                <p:nvPr/>
              </p:nvSpPr>
              <p:spPr bwMode="auto">
                <a:xfrm>
                  <a:off x="6489700" y="2519363"/>
                  <a:ext cx="117475" cy="219075"/>
                </a:xfrm>
                <a:custGeom>
                  <a:avLst/>
                  <a:gdLst>
                    <a:gd name="T0" fmla="*/ 24 w 31"/>
                    <a:gd name="T1" fmla="*/ 9 h 58"/>
                    <a:gd name="T2" fmla="*/ 21 w 31"/>
                    <a:gd name="T3" fmla="*/ 0 h 58"/>
                    <a:gd name="T4" fmla="*/ 0 w 31"/>
                    <a:gd name="T5" fmla="*/ 16 h 58"/>
                    <a:gd name="T6" fmla="*/ 2 w 31"/>
                    <a:gd name="T7" fmla="*/ 18 h 58"/>
                    <a:gd name="T8" fmla="*/ 2 w 31"/>
                    <a:gd name="T9" fmla="*/ 18 h 58"/>
                    <a:gd name="T10" fmla="*/ 2 w 31"/>
                    <a:gd name="T11" fmla="*/ 18 h 58"/>
                    <a:gd name="T12" fmla="*/ 9 w 31"/>
                    <a:gd name="T13" fmla="*/ 25 h 58"/>
                    <a:gd name="T14" fmla="*/ 10 w 31"/>
                    <a:gd name="T15" fmla="*/ 26 h 58"/>
                    <a:gd name="T16" fmla="*/ 9 w 31"/>
                    <a:gd name="T17" fmla="*/ 50 h 58"/>
                    <a:gd name="T18" fmla="*/ 29 w 31"/>
                    <a:gd name="T19" fmla="*/ 57 h 58"/>
                    <a:gd name="T20" fmla="*/ 31 w 31"/>
                    <a:gd name="T21" fmla="*/ 58 h 58"/>
                    <a:gd name="T22" fmla="*/ 31 w 31"/>
                    <a:gd name="T23" fmla="*/ 35 h 58"/>
                    <a:gd name="T24" fmla="*/ 24 w 31"/>
                    <a:gd name="T25" fmla="*/ 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1" h="58">
                      <a:moveTo>
                        <a:pt x="24" y="9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6"/>
                      </a:cubicBezTo>
                      <a:cubicBezTo>
                        <a:pt x="9" y="50"/>
                        <a:pt x="9" y="50"/>
                        <a:pt x="9" y="50"/>
                      </a:cubicBezTo>
                      <a:cubicBezTo>
                        <a:pt x="29" y="57"/>
                        <a:pt x="29" y="57"/>
                        <a:pt x="29" y="57"/>
                      </a:cubicBezTo>
                      <a:cubicBezTo>
                        <a:pt x="31" y="58"/>
                        <a:pt x="31" y="58"/>
                        <a:pt x="31" y="58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lnTo>
                        <a:pt x="24" y="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4" name="Freeform 322"/>
                <p:cNvSpPr>
                  <a:spLocks/>
                </p:cNvSpPr>
                <p:nvPr/>
              </p:nvSpPr>
              <p:spPr bwMode="auto">
                <a:xfrm>
                  <a:off x="5862638" y="2697163"/>
                  <a:ext cx="176212" cy="165100"/>
                </a:xfrm>
                <a:custGeom>
                  <a:avLst/>
                  <a:gdLst>
                    <a:gd name="T0" fmla="*/ 111 w 111"/>
                    <a:gd name="T1" fmla="*/ 0 h 104"/>
                    <a:gd name="T2" fmla="*/ 0 w 111"/>
                    <a:gd name="T3" fmla="*/ 12 h 104"/>
                    <a:gd name="T4" fmla="*/ 21 w 111"/>
                    <a:gd name="T5" fmla="*/ 102 h 104"/>
                    <a:gd name="T6" fmla="*/ 21 w 111"/>
                    <a:gd name="T7" fmla="*/ 104 h 104"/>
                    <a:gd name="T8" fmla="*/ 85 w 111"/>
                    <a:gd name="T9" fmla="*/ 40 h 104"/>
                    <a:gd name="T10" fmla="*/ 111 w 111"/>
                    <a:gd name="T11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1" h="104">
                      <a:moveTo>
                        <a:pt x="111" y="0"/>
                      </a:moveTo>
                      <a:lnTo>
                        <a:pt x="0" y="12"/>
                      </a:lnTo>
                      <a:lnTo>
                        <a:pt x="21" y="102"/>
                      </a:lnTo>
                      <a:lnTo>
                        <a:pt x="21" y="104"/>
                      </a:lnTo>
                      <a:lnTo>
                        <a:pt x="85" y="40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5" name="Freeform 323"/>
                <p:cNvSpPr>
                  <a:spLocks/>
                </p:cNvSpPr>
                <p:nvPr/>
              </p:nvSpPr>
              <p:spPr bwMode="auto">
                <a:xfrm>
                  <a:off x="5907088" y="2779713"/>
                  <a:ext cx="203200" cy="179388"/>
                </a:xfrm>
                <a:custGeom>
                  <a:avLst/>
                  <a:gdLst>
                    <a:gd name="T0" fmla="*/ 33 w 54"/>
                    <a:gd name="T1" fmla="*/ 27 h 48"/>
                    <a:gd name="T2" fmla="*/ 53 w 54"/>
                    <a:gd name="T3" fmla="*/ 46 h 48"/>
                    <a:gd name="T4" fmla="*/ 54 w 54"/>
                    <a:gd name="T5" fmla="*/ 47 h 48"/>
                    <a:gd name="T6" fmla="*/ 54 w 54"/>
                    <a:gd name="T7" fmla="*/ 47 h 48"/>
                    <a:gd name="T8" fmla="*/ 54 w 54"/>
                    <a:gd name="T9" fmla="*/ 48 h 48"/>
                    <a:gd name="T10" fmla="*/ 41 w 54"/>
                    <a:gd name="T11" fmla="*/ 21 h 48"/>
                    <a:gd name="T12" fmla="*/ 34 w 54"/>
                    <a:gd name="T13" fmla="*/ 12 h 48"/>
                    <a:gd name="T14" fmla="*/ 25 w 54"/>
                    <a:gd name="T15" fmla="*/ 0 h 48"/>
                    <a:gd name="T16" fmla="*/ 19 w 54"/>
                    <a:gd name="T17" fmla="*/ 9 h 48"/>
                    <a:gd name="T18" fmla="*/ 0 w 54"/>
                    <a:gd name="T19" fmla="*/ 23 h 48"/>
                    <a:gd name="T20" fmla="*/ 31 w 54"/>
                    <a:gd name="T21" fmla="*/ 26 h 48"/>
                    <a:gd name="T22" fmla="*/ 33 w 54"/>
                    <a:gd name="T23" fmla="*/ 2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4" h="48">
                      <a:moveTo>
                        <a:pt x="33" y="27"/>
                      </a:moveTo>
                      <a:cubicBezTo>
                        <a:pt x="53" y="46"/>
                        <a:pt x="53" y="46"/>
                        <a:pt x="53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4" y="48"/>
                        <a:pt x="54" y="48"/>
                        <a:pt x="54" y="48"/>
                      </a:cubicBez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2" y="26"/>
                        <a:pt x="32" y="27"/>
                        <a:pt x="33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6" name="Freeform 324"/>
                <p:cNvSpPr>
                  <a:spLocks/>
                </p:cNvSpPr>
                <p:nvPr/>
              </p:nvSpPr>
              <p:spPr bwMode="auto">
                <a:xfrm>
                  <a:off x="5959475" y="2365376"/>
                  <a:ext cx="114300" cy="87313"/>
                </a:xfrm>
                <a:custGeom>
                  <a:avLst/>
                  <a:gdLst>
                    <a:gd name="T0" fmla="*/ 72 w 72"/>
                    <a:gd name="T1" fmla="*/ 0 h 55"/>
                    <a:gd name="T2" fmla="*/ 67 w 72"/>
                    <a:gd name="T3" fmla="*/ 0 h 55"/>
                    <a:gd name="T4" fmla="*/ 62 w 72"/>
                    <a:gd name="T5" fmla="*/ 3 h 55"/>
                    <a:gd name="T6" fmla="*/ 0 w 72"/>
                    <a:gd name="T7" fmla="*/ 48 h 55"/>
                    <a:gd name="T8" fmla="*/ 41 w 72"/>
                    <a:gd name="T9" fmla="*/ 55 h 55"/>
                    <a:gd name="T10" fmla="*/ 72 w 72"/>
                    <a:gd name="T11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2" h="55">
                      <a:moveTo>
                        <a:pt x="72" y="0"/>
                      </a:moveTo>
                      <a:lnTo>
                        <a:pt x="67" y="0"/>
                      </a:lnTo>
                      <a:lnTo>
                        <a:pt x="62" y="3"/>
                      </a:lnTo>
                      <a:lnTo>
                        <a:pt x="0" y="48"/>
                      </a:lnTo>
                      <a:lnTo>
                        <a:pt x="41" y="55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7" name="Freeform 325"/>
                <p:cNvSpPr>
                  <a:spLocks/>
                </p:cNvSpPr>
                <p:nvPr/>
              </p:nvSpPr>
              <p:spPr bwMode="auto">
                <a:xfrm>
                  <a:off x="5903913" y="2452688"/>
                  <a:ext cx="203200" cy="93663"/>
                </a:xfrm>
                <a:custGeom>
                  <a:avLst/>
                  <a:gdLst>
                    <a:gd name="T0" fmla="*/ 24 w 54"/>
                    <a:gd name="T1" fmla="*/ 12 h 25"/>
                    <a:gd name="T2" fmla="*/ 25 w 54"/>
                    <a:gd name="T3" fmla="*/ 12 h 25"/>
                    <a:gd name="T4" fmla="*/ 25 w 54"/>
                    <a:gd name="T5" fmla="*/ 12 h 25"/>
                    <a:gd name="T6" fmla="*/ 25 w 54"/>
                    <a:gd name="T7" fmla="*/ 12 h 25"/>
                    <a:gd name="T8" fmla="*/ 25 w 54"/>
                    <a:gd name="T9" fmla="*/ 12 h 25"/>
                    <a:gd name="T10" fmla="*/ 26 w 54"/>
                    <a:gd name="T11" fmla="*/ 12 h 25"/>
                    <a:gd name="T12" fmla="*/ 39 w 54"/>
                    <a:gd name="T13" fmla="*/ 18 h 25"/>
                    <a:gd name="T14" fmla="*/ 49 w 54"/>
                    <a:gd name="T15" fmla="*/ 23 h 25"/>
                    <a:gd name="T16" fmla="*/ 54 w 54"/>
                    <a:gd name="T17" fmla="*/ 7 h 25"/>
                    <a:gd name="T18" fmla="*/ 50 w 54"/>
                    <a:gd name="T19" fmla="*/ 8 h 25"/>
                    <a:gd name="T20" fmla="*/ 39 w 54"/>
                    <a:gd name="T21" fmla="*/ 12 h 25"/>
                    <a:gd name="T22" fmla="*/ 37 w 54"/>
                    <a:gd name="T23" fmla="*/ 11 h 25"/>
                    <a:gd name="T24" fmla="*/ 32 w 54"/>
                    <a:gd name="T25" fmla="*/ 4 h 25"/>
                    <a:gd name="T26" fmla="*/ 11 w 54"/>
                    <a:gd name="T27" fmla="*/ 0 h 25"/>
                    <a:gd name="T28" fmla="*/ 0 w 54"/>
                    <a:gd name="T29" fmla="*/ 25 h 25"/>
                    <a:gd name="T30" fmla="*/ 24 w 54"/>
                    <a:gd name="T31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4" h="25">
                      <a:moveTo>
                        <a:pt x="24" y="12"/>
                      </a:move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49" y="23"/>
                        <a:pt x="49" y="23"/>
                        <a:pt x="49" y="23"/>
                      </a:cubicBez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8" y="12"/>
                        <a:pt x="37" y="12"/>
                        <a:pt x="37" y="11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8" name="Freeform 326"/>
                <p:cNvSpPr>
                  <a:spLocks/>
                </p:cNvSpPr>
                <p:nvPr/>
              </p:nvSpPr>
              <p:spPr bwMode="auto">
                <a:xfrm>
                  <a:off x="6038850" y="2365376"/>
                  <a:ext cx="93662" cy="112713"/>
                </a:xfrm>
                <a:custGeom>
                  <a:avLst/>
                  <a:gdLst>
                    <a:gd name="T0" fmla="*/ 0 w 59"/>
                    <a:gd name="T1" fmla="*/ 60 h 71"/>
                    <a:gd name="T2" fmla="*/ 7 w 59"/>
                    <a:gd name="T3" fmla="*/ 71 h 71"/>
                    <a:gd name="T4" fmla="*/ 29 w 59"/>
                    <a:gd name="T5" fmla="*/ 67 h 71"/>
                    <a:gd name="T6" fmla="*/ 45 w 59"/>
                    <a:gd name="T7" fmla="*/ 60 h 71"/>
                    <a:gd name="T8" fmla="*/ 59 w 59"/>
                    <a:gd name="T9" fmla="*/ 5 h 71"/>
                    <a:gd name="T10" fmla="*/ 33 w 59"/>
                    <a:gd name="T11" fmla="*/ 0 h 71"/>
                    <a:gd name="T12" fmla="*/ 14 w 59"/>
                    <a:gd name="T13" fmla="*/ 31 h 71"/>
                    <a:gd name="T14" fmla="*/ 0 w 59"/>
                    <a:gd name="T15" fmla="*/ 6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71">
                      <a:moveTo>
                        <a:pt x="0" y="60"/>
                      </a:moveTo>
                      <a:lnTo>
                        <a:pt x="7" y="71"/>
                      </a:lnTo>
                      <a:lnTo>
                        <a:pt x="29" y="67"/>
                      </a:lnTo>
                      <a:lnTo>
                        <a:pt x="45" y="60"/>
                      </a:lnTo>
                      <a:lnTo>
                        <a:pt x="59" y="5"/>
                      </a:lnTo>
                      <a:lnTo>
                        <a:pt x="33" y="0"/>
                      </a:lnTo>
                      <a:lnTo>
                        <a:pt x="14" y="31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9" name="Freeform 327"/>
                <p:cNvSpPr>
                  <a:spLocks/>
                </p:cNvSpPr>
                <p:nvPr/>
              </p:nvSpPr>
              <p:spPr bwMode="auto">
                <a:xfrm>
                  <a:off x="5862638" y="2519363"/>
                  <a:ext cx="127000" cy="166688"/>
                </a:xfrm>
                <a:custGeom>
                  <a:avLst/>
                  <a:gdLst>
                    <a:gd name="T0" fmla="*/ 34 w 34"/>
                    <a:gd name="T1" fmla="*/ 0 h 44"/>
                    <a:gd name="T2" fmla="*/ 9 w 34"/>
                    <a:gd name="T3" fmla="*/ 13 h 44"/>
                    <a:gd name="T4" fmla="*/ 8 w 34"/>
                    <a:gd name="T5" fmla="*/ 15 h 44"/>
                    <a:gd name="T6" fmla="*/ 8 w 34"/>
                    <a:gd name="T7" fmla="*/ 15 h 44"/>
                    <a:gd name="T8" fmla="*/ 8 w 34"/>
                    <a:gd name="T9" fmla="*/ 16 h 44"/>
                    <a:gd name="T10" fmla="*/ 7 w 34"/>
                    <a:gd name="T11" fmla="*/ 20 h 44"/>
                    <a:gd name="T12" fmla="*/ 4 w 34"/>
                    <a:gd name="T13" fmla="*/ 31 h 44"/>
                    <a:gd name="T14" fmla="*/ 1 w 34"/>
                    <a:gd name="T15" fmla="*/ 43 h 44"/>
                    <a:gd name="T16" fmla="*/ 0 w 34"/>
                    <a:gd name="T17" fmla="*/ 44 h 44"/>
                    <a:gd name="T18" fmla="*/ 34 w 34"/>
                    <a:gd name="T19" fmla="*/ 22 h 44"/>
                    <a:gd name="T20" fmla="*/ 34 w 34"/>
                    <a:gd name="T21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44">
                      <a:moveTo>
                        <a:pt x="34" y="0"/>
                      </a:move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15"/>
                        <a:pt x="8" y="15"/>
                        <a:pt x="8" y="16"/>
                      </a:cubicBezTo>
                      <a:cubicBezTo>
                        <a:pt x="7" y="17"/>
                        <a:pt x="7" y="18"/>
                        <a:pt x="7" y="20"/>
                      </a:cubicBezTo>
                      <a:cubicBezTo>
                        <a:pt x="6" y="23"/>
                        <a:pt x="5" y="27"/>
                        <a:pt x="4" y="31"/>
                      </a:cubicBezTo>
                      <a:cubicBezTo>
                        <a:pt x="3" y="35"/>
                        <a:pt x="1" y="39"/>
                        <a:pt x="1" y="43"/>
                      </a:cubicBezTo>
                      <a:cubicBezTo>
                        <a:pt x="1" y="43"/>
                        <a:pt x="0" y="44"/>
                        <a:pt x="0" y="44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66" name="Oval 45"/>
            <p:cNvSpPr>
              <a:spLocks noChangeArrowheads="1"/>
            </p:cNvSpPr>
            <p:nvPr/>
          </p:nvSpPr>
          <p:spPr bwMode="auto">
            <a:xfrm>
              <a:off x="3951433" y="1967537"/>
              <a:ext cx="1456024" cy="1457944"/>
            </a:xfrm>
            <a:prstGeom prst="ellipse">
              <a:avLst/>
            </a:prstGeom>
            <a:solidFill>
              <a:srgbClr val="D9718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3958964" y="3564538"/>
              <a:ext cx="1462088" cy="200025"/>
              <a:chOff x="5608638" y="2636838"/>
              <a:chExt cx="1462088" cy="200025"/>
            </a:xfrm>
            <a:solidFill>
              <a:srgbClr val="D9718C"/>
            </a:solidFill>
          </p:grpSpPr>
          <p:sp>
            <p:nvSpPr>
              <p:cNvPr id="68" name="Freeform 47"/>
              <p:cNvSpPr>
                <a:spLocks/>
              </p:cNvSpPr>
              <p:nvPr/>
            </p:nvSpPr>
            <p:spPr bwMode="auto">
              <a:xfrm>
                <a:off x="5608638" y="2655888"/>
                <a:ext cx="161925" cy="177800"/>
              </a:xfrm>
              <a:custGeom>
                <a:avLst/>
                <a:gdLst>
                  <a:gd name="T0" fmla="*/ 0 w 43"/>
                  <a:gd name="T1" fmla="*/ 0 h 47"/>
                  <a:gd name="T2" fmla="*/ 10 w 43"/>
                  <a:gd name="T3" fmla="*/ 0 h 47"/>
                  <a:gd name="T4" fmla="*/ 18 w 43"/>
                  <a:gd name="T5" fmla="*/ 22 h 47"/>
                  <a:gd name="T6" fmla="*/ 21 w 43"/>
                  <a:gd name="T7" fmla="*/ 31 h 47"/>
                  <a:gd name="T8" fmla="*/ 21 w 43"/>
                  <a:gd name="T9" fmla="*/ 31 h 47"/>
                  <a:gd name="T10" fmla="*/ 24 w 43"/>
                  <a:gd name="T11" fmla="*/ 22 h 47"/>
                  <a:gd name="T12" fmla="*/ 32 w 43"/>
                  <a:gd name="T13" fmla="*/ 0 h 47"/>
                  <a:gd name="T14" fmla="*/ 43 w 43"/>
                  <a:gd name="T15" fmla="*/ 0 h 47"/>
                  <a:gd name="T16" fmla="*/ 43 w 43"/>
                  <a:gd name="T17" fmla="*/ 47 h 47"/>
                  <a:gd name="T18" fmla="*/ 34 w 43"/>
                  <a:gd name="T19" fmla="*/ 47 h 47"/>
                  <a:gd name="T20" fmla="*/ 34 w 43"/>
                  <a:gd name="T21" fmla="*/ 27 h 47"/>
                  <a:gd name="T22" fmla="*/ 35 w 43"/>
                  <a:gd name="T23" fmla="*/ 12 h 47"/>
                  <a:gd name="T24" fmla="*/ 35 w 43"/>
                  <a:gd name="T25" fmla="*/ 12 h 47"/>
                  <a:gd name="T26" fmla="*/ 31 w 43"/>
                  <a:gd name="T27" fmla="*/ 23 h 47"/>
                  <a:gd name="T28" fmla="*/ 24 w 43"/>
                  <a:gd name="T29" fmla="*/ 43 h 47"/>
                  <a:gd name="T30" fmla="*/ 18 w 43"/>
                  <a:gd name="T31" fmla="*/ 43 h 47"/>
                  <a:gd name="T32" fmla="*/ 11 w 43"/>
                  <a:gd name="T33" fmla="*/ 23 h 47"/>
                  <a:gd name="T34" fmla="*/ 7 w 43"/>
                  <a:gd name="T35" fmla="*/ 12 h 47"/>
                  <a:gd name="T36" fmla="*/ 7 w 43"/>
                  <a:gd name="T37" fmla="*/ 12 h 47"/>
                  <a:gd name="T38" fmla="*/ 8 w 43"/>
                  <a:gd name="T39" fmla="*/ 27 h 47"/>
                  <a:gd name="T40" fmla="*/ 8 w 43"/>
                  <a:gd name="T41" fmla="*/ 47 h 47"/>
                  <a:gd name="T42" fmla="*/ 0 w 43"/>
                  <a:gd name="T43" fmla="*/ 47 h 47"/>
                  <a:gd name="T44" fmla="*/ 0 w 43"/>
                  <a:gd name="T4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" h="47">
                    <a:moveTo>
                      <a:pt x="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5"/>
                      <a:pt x="20" y="28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2" y="28"/>
                      <a:pt x="23" y="25"/>
                      <a:pt x="24" y="2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3"/>
                      <a:pt x="35" y="16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6"/>
                      <a:pt x="8" y="23"/>
                      <a:pt x="8" y="2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48"/>
              <p:cNvSpPr>
                <a:spLocks noEditPoints="1"/>
              </p:cNvSpPr>
              <p:nvPr/>
            </p:nvSpPr>
            <p:spPr bwMode="auto">
              <a:xfrm>
                <a:off x="5807075" y="2636838"/>
                <a:ext cx="41275" cy="196850"/>
              </a:xfrm>
              <a:custGeom>
                <a:avLst/>
                <a:gdLst>
                  <a:gd name="T0" fmla="*/ 0 w 11"/>
                  <a:gd name="T1" fmla="*/ 5 h 52"/>
                  <a:gd name="T2" fmla="*/ 5 w 11"/>
                  <a:gd name="T3" fmla="*/ 0 h 52"/>
                  <a:gd name="T4" fmla="*/ 11 w 11"/>
                  <a:gd name="T5" fmla="*/ 5 h 52"/>
                  <a:gd name="T6" fmla="*/ 5 w 11"/>
                  <a:gd name="T7" fmla="*/ 11 h 52"/>
                  <a:gd name="T8" fmla="*/ 0 w 11"/>
                  <a:gd name="T9" fmla="*/ 5 h 52"/>
                  <a:gd name="T10" fmla="*/ 1 w 11"/>
                  <a:gd name="T11" fmla="*/ 16 h 52"/>
                  <a:gd name="T12" fmla="*/ 10 w 11"/>
                  <a:gd name="T13" fmla="*/ 16 h 52"/>
                  <a:gd name="T14" fmla="*/ 10 w 11"/>
                  <a:gd name="T15" fmla="*/ 52 h 52"/>
                  <a:gd name="T16" fmla="*/ 1 w 11"/>
                  <a:gd name="T17" fmla="*/ 52 h 52"/>
                  <a:gd name="T18" fmla="*/ 1 w 11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2">
                    <a:moveTo>
                      <a:pt x="0" y="5"/>
                    </a:move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8"/>
                      <a:pt x="8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49"/>
              <p:cNvSpPr>
                <a:spLocks/>
              </p:cNvSpPr>
              <p:nvPr/>
            </p:nvSpPr>
            <p:spPr bwMode="auto">
              <a:xfrm>
                <a:off x="5875338" y="2693988"/>
                <a:ext cx="109538" cy="142875"/>
              </a:xfrm>
              <a:custGeom>
                <a:avLst/>
                <a:gdLst>
                  <a:gd name="T0" fmla="*/ 0 w 29"/>
                  <a:gd name="T1" fmla="*/ 19 h 38"/>
                  <a:gd name="T2" fmla="*/ 18 w 29"/>
                  <a:gd name="T3" fmla="*/ 0 h 38"/>
                  <a:gd name="T4" fmla="*/ 29 w 29"/>
                  <a:gd name="T5" fmla="*/ 4 h 38"/>
                  <a:gd name="T6" fmla="*/ 24 w 29"/>
                  <a:gd name="T7" fmla="*/ 10 h 38"/>
                  <a:gd name="T8" fmla="*/ 19 w 29"/>
                  <a:gd name="T9" fmla="*/ 8 h 38"/>
                  <a:gd name="T10" fmla="*/ 9 w 29"/>
                  <a:gd name="T11" fmla="*/ 19 h 38"/>
                  <a:gd name="T12" fmla="*/ 18 w 29"/>
                  <a:gd name="T13" fmla="*/ 30 h 38"/>
                  <a:gd name="T14" fmla="*/ 25 w 29"/>
                  <a:gd name="T15" fmla="*/ 27 h 38"/>
                  <a:gd name="T16" fmla="*/ 29 w 29"/>
                  <a:gd name="T17" fmla="*/ 34 h 38"/>
                  <a:gd name="T18" fmla="*/ 17 w 29"/>
                  <a:gd name="T19" fmla="*/ 38 h 38"/>
                  <a:gd name="T20" fmla="*/ 0 w 29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8">
                    <a:moveTo>
                      <a:pt x="0" y="19"/>
                    </a:moveTo>
                    <a:cubicBezTo>
                      <a:pt x="0" y="7"/>
                      <a:pt x="8" y="0"/>
                      <a:pt x="18" y="0"/>
                    </a:cubicBezTo>
                    <a:cubicBezTo>
                      <a:pt x="22" y="0"/>
                      <a:pt x="26" y="2"/>
                      <a:pt x="29" y="4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2" y="9"/>
                      <a:pt x="21" y="8"/>
                      <a:pt x="19" y="8"/>
                    </a:cubicBezTo>
                    <a:cubicBezTo>
                      <a:pt x="13" y="8"/>
                      <a:pt x="9" y="13"/>
                      <a:pt x="9" y="19"/>
                    </a:cubicBezTo>
                    <a:cubicBezTo>
                      <a:pt x="9" y="26"/>
                      <a:pt x="13" y="30"/>
                      <a:pt x="18" y="30"/>
                    </a:cubicBezTo>
                    <a:cubicBezTo>
                      <a:pt x="21" y="30"/>
                      <a:pt x="23" y="29"/>
                      <a:pt x="25" y="2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6" y="37"/>
                      <a:pt x="21" y="38"/>
                      <a:pt x="17" y="38"/>
                    </a:cubicBezTo>
                    <a:cubicBezTo>
                      <a:pt x="7" y="38"/>
                      <a:pt x="0" y="31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50"/>
              <p:cNvSpPr>
                <a:spLocks/>
              </p:cNvSpPr>
              <p:nvPr/>
            </p:nvSpPr>
            <p:spPr bwMode="auto">
              <a:xfrm>
                <a:off x="6010275" y="2693988"/>
                <a:ext cx="87313" cy="139700"/>
              </a:xfrm>
              <a:custGeom>
                <a:avLst/>
                <a:gdLst>
                  <a:gd name="T0" fmla="*/ 0 w 23"/>
                  <a:gd name="T1" fmla="*/ 1 h 37"/>
                  <a:gd name="T2" fmla="*/ 7 w 23"/>
                  <a:gd name="T3" fmla="*/ 1 h 37"/>
                  <a:gd name="T4" fmla="*/ 8 w 23"/>
                  <a:gd name="T5" fmla="*/ 8 h 37"/>
                  <a:gd name="T6" fmla="*/ 8 w 23"/>
                  <a:gd name="T7" fmla="*/ 8 h 37"/>
                  <a:gd name="T8" fmla="*/ 18 w 23"/>
                  <a:gd name="T9" fmla="*/ 0 h 37"/>
                  <a:gd name="T10" fmla="*/ 23 w 23"/>
                  <a:gd name="T11" fmla="*/ 1 h 37"/>
                  <a:gd name="T12" fmla="*/ 21 w 23"/>
                  <a:gd name="T13" fmla="*/ 9 h 37"/>
                  <a:gd name="T14" fmla="*/ 17 w 23"/>
                  <a:gd name="T15" fmla="*/ 9 h 37"/>
                  <a:gd name="T16" fmla="*/ 9 w 23"/>
                  <a:gd name="T17" fmla="*/ 16 h 37"/>
                  <a:gd name="T18" fmla="*/ 9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" y="3"/>
                      <a:pt x="15" y="0"/>
                      <a:pt x="18" y="0"/>
                    </a:cubicBezTo>
                    <a:cubicBezTo>
                      <a:pt x="20" y="0"/>
                      <a:pt x="22" y="1"/>
                      <a:pt x="23" y="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9"/>
                      <a:pt x="19" y="9"/>
                      <a:pt x="17" y="9"/>
                    </a:cubicBezTo>
                    <a:cubicBezTo>
                      <a:pt x="15" y="9"/>
                      <a:pt x="11" y="11"/>
                      <a:pt x="9" y="1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51"/>
              <p:cNvSpPr>
                <a:spLocks noEditPoints="1"/>
              </p:cNvSpPr>
              <p:nvPr/>
            </p:nvSpPr>
            <p:spPr bwMode="auto">
              <a:xfrm>
                <a:off x="6105525" y="2693988"/>
                <a:ext cx="127000" cy="142875"/>
              </a:xfrm>
              <a:custGeom>
                <a:avLst/>
                <a:gdLst>
                  <a:gd name="T0" fmla="*/ 0 w 34"/>
                  <a:gd name="T1" fmla="*/ 19 h 38"/>
                  <a:gd name="T2" fmla="*/ 17 w 34"/>
                  <a:gd name="T3" fmla="*/ 0 h 38"/>
                  <a:gd name="T4" fmla="*/ 34 w 34"/>
                  <a:gd name="T5" fmla="*/ 19 h 38"/>
                  <a:gd name="T6" fmla="*/ 17 w 34"/>
                  <a:gd name="T7" fmla="*/ 38 h 38"/>
                  <a:gd name="T8" fmla="*/ 0 w 34"/>
                  <a:gd name="T9" fmla="*/ 19 h 38"/>
                  <a:gd name="T10" fmla="*/ 24 w 34"/>
                  <a:gd name="T11" fmla="*/ 19 h 38"/>
                  <a:gd name="T12" fmla="*/ 17 w 34"/>
                  <a:gd name="T13" fmla="*/ 8 h 38"/>
                  <a:gd name="T14" fmla="*/ 9 w 34"/>
                  <a:gd name="T15" fmla="*/ 19 h 38"/>
                  <a:gd name="T16" fmla="*/ 17 w 34"/>
                  <a:gd name="T17" fmla="*/ 30 h 38"/>
                  <a:gd name="T18" fmla="*/ 24 w 34"/>
                  <a:gd name="T1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8">
                    <a:moveTo>
                      <a:pt x="0" y="19"/>
                    </a:move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4" y="7"/>
                      <a:pt x="34" y="19"/>
                    </a:cubicBezTo>
                    <a:cubicBezTo>
                      <a:pt x="34" y="31"/>
                      <a:pt x="26" y="38"/>
                      <a:pt x="17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9"/>
                    </a:moveTo>
                    <a:cubicBezTo>
                      <a:pt x="24" y="13"/>
                      <a:pt x="22" y="8"/>
                      <a:pt x="17" y="8"/>
                    </a:cubicBezTo>
                    <a:cubicBezTo>
                      <a:pt x="12" y="8"/>
                      <a:pt x="9" y="13"/>
                      <a:pt x="9" y="19"/>
                    </a:cubicBezTo>
                    <a:cubicBezTo>
                      <a:pt x="9" y="26"/>
                      <a:pt x="12" y="30"/>
                      <a:pt x="17" y="30"/>
                    </a:cubicBezTo>
                    <a:cubicBezTo>
                      <a:pt x="22" y="30"/>
                      <a:pt x="24" y="26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52"/>
              <p:cNvSpPr>
                <a:spLocks/>
              </p:cNvSpPr>
              <p:nvPr/>
            </p:nvSpPr>
            <p:spPr bwMode="auto">
              <a:xfrm>
                <a:off x="6248400" y="2693988"/>
                <a:ext cx="104775" cy="142875"/>
              </a:xfrm>
              <a:custGeom>
                <a:avLst/>
                <a:gdLst>
                  <a:gd name="T0" fmla="*/ 0 w 28"/>
                  <a:gd name="T1" fmla="*/ 33 h 38"/>
                  <a:gd name="T2" fmla="*/ 4 w 28"/>
                  <a:gd name="T3" fmla="*/ 27 h 38"/>
                  <a:gd name="T4" fmla="*/ 14 w 28"/>
                  <a:gd name="T5" fmla="*/ 31 h 38"/>
                  <a:gd name="T6" fmla="*/ 19 w 28"/>
                  <a:gd name="T7" fmla="*/ 27 h 38"/>
                  <a:gd name="T8" fmla="*/ 12 w 28"/>
                  <a:gd name="T9" fmla="*/ 22 h 38"/>
                  <a:gd name="T10" fmla="*/ 2 w 28"/>
                  <a:gd name="T11" fmla="*/ 11 h 38"/>
                  <a:gd name="T12" fmla="*/ 15 w 28"/>
                  <a:gd name="T13" fmla="*/ 0 h 38"/>
                  <a:gd name="T14" fmla="*/ 28 w 28"/>
                  <a:gd name="T15" fmla="*/ 5 h 38"/>
                  <a:gd name="T16" fmla="*/ 23 w 28"/>
                  <a:gd name="T17" fmla="*/ 11 h 38"/>
                  <a:gd name="T18" fmla="*/ 16 w 28"/>
                  <a:gd name="T19" fmla="*/ 7 h 38"/>
                  <a:gd name="T20" fmla="*/ 11 w 28"/>
                  <a:gd name="T21" fmla="*/ 11 h 38"/>
                  <a:gd name="T22" fmla="*/ 18 w 28"/>
                  <a:gd name="T23" fmla="*/ 16 h 38"/>
                  <a:gd name="T24" fmla="*/ 28 w 28"/>
                  <a:gd name="T25" fmla="*/ 27 h 38"/>
                  <a:gd name="T26" fmla="*/ 14 w 28"/>
                  <a:gd name="T27" fmla="*/ 38 h 38"/>
                  <a:gd name="T28" fmla="*/ 0 w 28"/>
                  <a:gd name="T29" fmla="*/ 3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38">
                    <a:moveTo>
                      <a:pt x="0" y="33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8" y="30"/>
                      <a:pt x="11" y="31"/>
                      <a:pt x="14" y="31"/>
                    </a:cubicBezTo>
                    <a:cubicBezTo>
                      <a:pt x="18" y="31"/>
                      <a:pt x="19" y="29"/>
                      <a:pt x="19" y="27"/>
                    </a:cubicBezTo>
                    <a:cubicBezTo>
                      <a:pt x="19" y="25"/>
                      <a:pt x="16" y="23"/>
                      <a:pt x="12" y="22"/>
                    </a:cubicBezTo>
                    <a:cubicBezTo>
                      <a:pt x="7" y="20"/>
                      <a:pt x="2" y="17"/>
                      <a:pt x="2" y="11"/>
                    </a:cubicBezTo>
                    <a:cubicBezTo>
                      <a:pt x="2" y="5"/>
                      <a:pt x="7" y="0"/>
                      <a:pt x="15" y="0"/>
                    </a:cubicBezTo>
                    <a:cubicBezTo>
                      <a:pt x="21" y="0"/>
                      <a:pt x="25" y="3"/>
                      <a:pt x="28" y="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1" y="9"/>
                      <a:pt x="18" y="7"/>
                      <a:pt x="16" y="7"/>
                    </a:cubicBezTo>
                    <a:cubicBezTo>
                      <a:pt x="12" y="7"/>
                      <a:pt x="11" y="9"/>
                      <a:pt x="11" y="11"/>
                    </a:cubicBezTo>
                    <a:cubicBezTo>
                      <a:pt x="11" y="14"/>
                      <a:pt x="14" y="15"/>
                      <a:pt x="18" y="16"/>
                    </a:cubicBezTo>
                    <a:cubicBezTo>
                      <a:pt x="23" y="18"/>
                      <a:pt x="28" y="20"/>
                      <a:pt x="28" y="27"/>
                    </a:cubicBezTo>
                    <a:cubicBezTo>
                      <a:pt x="28" y="33"/>
                      <a:pt x="23" y="38"/>
                      <a:pt x="14" y="38"/>
                    </a:cubicBezTo>
                    <a:cubicBezTo>
                      <a:pt x="9" y="38"/>
                      <a:pt x="4" y="36"/>
                      <a:pt x="0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53"/>
              <p:cNvSpPr>
                <a:spLocks noEditPoints="1"/>
              </p:cNvSpPr>
              <p:nvPr/>
            </p:nvSpPr>
            <p:spPr bwMode="auto">
              <a:xfrm>
                <a:off x="6372225" y="2693988"/>
                <a:ext cx="120650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1 w 32"/>
                  <a:gd name="T7" fmla="*/ 22 h 38"/>
                  <a:gd name="T8" fmla="*/ 9 w 32"/>
                  <a:gd name="T9" fmla="*/ 22 h 38"/>
                  <a:gd name="T10" fmla="*/ 19 w 32"/>
                  <a:gd name="T11" fmla="*/ 31 h 38"/>
                  <a:gd name="T12" fmla="*/ 27 w 32"/>
                  <a:gd name="T13" fmla="*/ 28 h 38"/>
                  <a:gd name="T14" fmla="*/ 30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7" y="28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1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54"/>
              <p:cNvSpPr>
                <a:spLocks/>
              </p:cNvSpPr>
              <p:nvPr/>
            </p:nvSpPr>
            <p:spPr bwMode="auto">
              <a:xfrm>
                <a:off x="6518275" y="2693988"/>
                <a:ext cx="87313" cy="139700"/>
              </a:xfrm>
              <a:custGeom>
                <a:avLst/>
                <a:gdLst>
                  <a:gd name="T0" fmla="*/ 0 w 23"/>
                  <a:gd name="T1" fmla="*/ 1 h 37"/>
                  <a:gd name="T2" fmla="*/ 8 w 23"/>
                  <a:gd name="T3" fmla="*/ 1 h 37"/>
                  <a:gd name="T4" fmla="*/ 9 w 23"/>
                  <a:gd name="T5" fmla="*/ 8 h 37"/>
                  <a:gd name="T6" fmla="*/ 9 w 23"/>
                  <a:gd name="T7" fmla="*/ 8 h 37"/>
                  <a:gd name="T8" fmla="*/ 19 w 23"/>
                  <a:gd name="T9" fmla="*/ 0 h 37"/>
                  <a:gd name="T10" fmla="*/ 23 w 23"/>
                  <a:gd name="T11" fmla="*/ 1 h 37"/>
                  <a:gd name="T12" fmla="*/ 22 w 23"/>
                  <a:gd name="T13" fmla="*/ 9 h 37"/>
                  <a:gd name="T14" fmla="*/ 18 w 23"/>
                  <a:gd name="T15" fmla="*/ 9 h 37"/>
                  <a:gd name="T16" fmla="*/ 10 w 23"/>
                  <a:gd name="T17" fmla="*/ 16 h 37"/>
                  <a:gd name="T18" fmla="*/ 10 w 23"/>
                  <a:gd name="T19" fmla="*/ 37 h 37"/>
                  <a:gd name="T20" fmla="*/ 0 w 23"/>
                  <a:gd name="T21" fmla="*/ 37 h 37"/>
                  <a:gd name="T22" fmla="*/ 0 w 23"/>
                  <a:gd name="T2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7">
                    <a:moveTo>
                      <a:pt x="0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2" y="3"/>
                      <a:pt x="16" y="0"/>
                      <a:pt x="19" y="0"/>
                    </a:cubicBezTo>
                    <a:cubicBezTo>
                      <a:pt x="21" y="0"/>
                      <a:pt x="22" y="1"/>
                      <a:pt x="23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9"/>
                      <a:pt x="18" y="9"/>
                    </a:cubicBezTo>
                    <a:cubicBezTo>
                      <a:pt x="15" y="9"/>
                      <a:pt x="12" y="11"/>
                      <a:pt x="10" y="1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55"/>
              <p:cNvSpPr>
                <a:spLocks/>
              </p:cNvSpPr>
              <p:nvPr/>
            </p:nvSpPr>
            <p:spPr bwMode="auto">
              <a:xfrm>
                <a:off x="6611938" y="2697163"/>
                <a:ext cx="131763" cy="136525"/>
              </a:xfrm>
              <a:custGeom>
                <a:avLst/>
                <a:gdLst>
                  <a:gd name="T0" fmla="*/ 0 w 35"/>
                  <a:gd name="T1" fmla="*/ 0 h 36"/>
                  <a:gd name="T2" fmla="*/ 10 w 35"/>
                  <a:gd name="T3" fmla="*/ 0 h 36"/>
                  <a:gd name="T4" fmla="*/ 15 w 35"/>
                  <a:gd name="T5" fmla="*/ 18 h 36"/>
                  <a:gd name="T6" fmla="*/ 18 w 35"/>
                  <a:gd name="T7" fmla="*/ 29 h 36"/>
                  <a:gd name="T8" fmla="*/ 18 w 35"/>
                  <a:gd name="T9" fmla="*/ 29 h 36"/>
                  <a:gd name="T10" fmla="*/ 21 w 35"/>
                  <a:gd name="T11" fmla="*/ 18 h 36"/>
                  <a:gd name="T12" fmla="*/ 26 w 35"/>
                  <a:gd name="T13" fmla="*/ 0 h 36"/>
                  <a:gd name="T14" fmla="*/ 35 w 35"/>
                  <a:gd name="T15" fmla="*/ 0 h 36"/>
                  <a:gd name="T16" fmla="*/ 23 w 35"/>
                  <a:gd name="T17" fmla="*/ 36 h 36"/>
                  <a:gd name="T18" fmla="*/ 12 w 35"/>
                  <a:gd name="T19" fmla="*/ 36 h 36"/>
                  <a:gd name="T20" fmla="*/ 0 w 35"/>
                  <a:gd name="T2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6">
                    <a:moveTo>
                      <a:pt x="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22"/>
                      <a:pt x="17" y="25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9" y="25"/>
                      <a:pt x="20" y="22"/>
                      <a:pt x="21" y="18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2" y="36"/>
                      <a:pt x="12" y="36"/>
                      <a:pt x="12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56"/>
              <p:cNvSpPr>
                <a:spLocks noEditPoints="1"/>
              </p:cNvSpPr>
              <p:nvPr/>
            </p:nvSpPr>
            <p:spPr bwMode="auto">
              <a:xfrm>
                <a:off x="6762750" y="2636838"/>
                <a:ext cx="41275" cy="196850"/>
              </a:xfrm>
              <a:custGeom>
                <a:avLst/>
                <a:gdLst>
                  <a:gd name="T0" fmla="*/ 0 w 11"/>
                  <a:gd name="T1" fmla="*/ 5 h 52"/>
                  <a:gd name="T2" fmla="*/ 6 w 11"/>
                  <a:gd name="T3" fmla="*/ 0 h 52"/>
                  <a:gd name="T4" fmla="*/ 11 w 11"/>
                  <a:gd name="T5" fmla="*/ 5 h 52"/>
                  <a:gd name="T6" fmla="*/ 6 w 11"/>
                  <a:gd name="T7" fmla="*/ 11 h 52"/>
                  <a:gd name="T8" fmla="*/ 0 w 11"/>
                  <a:gd name="T9" fmla="*/ 5 h 52"/>
                  <a:gd name="T10" fmla="*/ 1 w 11"/>
                  <a:gd name="T11" fmla="*/ 16 h 52"/>
                  <a:gd name="T12" fmla="*/ 10 w 11"/>
                  <a:gd name="T13" fmla="*/ 16 h 52"/>
                  <a:gd name="T14" fmla="*/ 10 w 11"/>
                  <a:gd name="T15" fmla="*/ 52 h 52"/>
                  <a:gd name="T16" fmla="*/ 1 w 11"/>
                  <a:gd name="T17" fmla="*/ 52 h 52"/>
                  <a:gd name="T18" fmla="*/ 1 w 11"/>
                  <a:gd name="T19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2">
                    <a:moveTo>
                      <a:pt x="0" y="5"/>
                    </a:move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1"/>
                      <a:pt x="6" y="11"/>
                    </a:cubicBezTo>
                    <a:cubicBezTo>
                      <a:pt x="3" y="11"/>
                      <a:pt x="0" y="8"/>
                      <a:pt x="0" y="5"/>
                    </a:cubicBezTo>
                    <a:close/>
                    <a:moveTo>
                      <a:pt x="1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" y="52"/>
                      <a:pt x="1" y="52"/>
                      <a:pt x="1" y="52"/>
                    </a:cubicBezTo>
                    <a:lnTo>
                      <a:pt x="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57"/>
              <p:cNvSpPr>
                <a:spLocks/>
              </p:cNvSpPr>
              <p:nvPr/>
            </p:nvSpPr>
            <p:spPr bwMode="auto">
              <a:xfrm>
                <a:off x="6831013" y="2693988"/>
                <a:ext cx="112713" cy="142875"/>
              </a:xfrm>
              <a:custGeom>
                <a:avLst/>
                <a:gdLst>
                  <a:gd name="T0" fmla="*/ 0 w 30"/>
                  <a:gd name="T1" fmla="*/ 19 h 38"/>
                  <a:gd name="T2" fmla="*/ 19 w 30"/>
                  <a:gd name="T3" fmla="*/ 0 h 38"/>
                  <a:gd name="T4" fmla="*/ 29 w 30"/>
                  <a:gd name="T5" fmla="*/ 4 h 38"/>
                  <a:gd name="T6" fmla="*/ 25 w 30"/>
                  <a:gd name="T7" fmla="*/ 10 h 38"/>
                  <a:gd name="T8" fmla="*/ 19 w 30"/>
                  <a:gd name="T9" fmla="*/ 8 h 38"/>
                  <a:gd name="T10" fmla="*/ 10 w 30"/>
                  <a:gd name="T11" fmla="*/ 19 h 38"/>
                  <a:gd name="T12" fmla="*/ 19 w 30"/>
                  <a:gd name="T13" fmla="*/ 30 h 38"/>
                  <a:gd name="T14" fmla="*/ 26 w 30"/>
                  <a:gd name="T15" fmla="*/ 27 h 38"/>
                  <a:gd name="T16" fmla="*/ 30 w 30"/>
                  <a:gd name="T17" fmla="*/ 34 h 38"/>
                  <a:gd name="T18" fmla="*/ 18 w 30"/>
                  <a:gd name="T19" fmla="*/ 38 h 38"/>
                  <a:gd name="T20" fmla="*/ 0 w 30"/>
                  <a:gd name="T2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38">
                    <a:moveTo>
                      <a:pt x="0" y="19"/>
                    </a:moveTo>
                    <a:cubicBezTo>
                      <a:pt x="0" y="7"/>
                      <a:pt x="9" y="0"/>
                      <a:pt x="19" y="0"/>
                    </a:cubicBezTo>
                    <a:cubicBezTo>
                      <a:pt x="23" y="0"/>
                      <a:pt x="26" y="2"/>
                      <a:pt x="29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3" y="9"/>
                      <a:pt x="21" y="8"/>
                      <a:pt x="19" y="8"/>
                    </a:cubicBezTo>
                    <a:cubicBezTo>
                      <a:pt x="14" y="8"/>
                      <a:pt x="10" y="13"/>
                      <a:pt x="10" y="19"/>
                    </a:cubicBezTo>
                    <a:cubicBezTo>
                      <a:pt x="10" y="26"/>
                      <a:pt x="14" y="30"/>
                      <a:pt x="19" y="30"/>
                    </a:cubicBezTo>
                    <a:cubicBezTo>
                      <a:pt x="21" y="30"/>
                      <a:pt x="24" y="29"/>
                      <a:pt x="26" y="27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6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58"/>
              <p:cNvSpPr>
                <a:spLocks noEditPoints="1"/>
              </p:cNvSpPr>
              <p:nvPr/>
            </p:nvSpPr>
            <p:spPr bwMode="auto">
              <a:xfrm>
                <a:off x="6951663" y="2693988"/>
                <a:ext cx="119063" cy="142875"/>
              </a:xfrm>
              <a:custGeom>
                <a:avLst/>
                <a:gdLst>
                  <a:gd name="T0" fmla="*/ 0 w 32"/>
                  <a:gd name="T1" fmla="*/ 19 h 38"/>
                  <a:gd name="T2" fmla="*/ 17 w 32"/>
                  <a:gd name="T3" fmla="*/ 0 h 38"/>
                  <a:gd name="T4" fmla="*/ 32 w 32"/>
                  <a:gd name="T5" fmla="*/ 18 h 38"/>
                  <a:gd name="T6" fmla="*/ 31 w 32"/>
                  <a:gd name="T7" fmla="*/ 22 h 38"/>
                  <a:gd name="T8" fmla="*/ 9 w 32"/>
                  <a:gd name="T9" fmla="*/ 22 h 38"/>
                  <a:gd name="T10" fmla="*/ 19 w 32"/>
                  <a:gd name="T11" fmla="*/ 31 h 38"/>
                  <a:gd name="T12" fmla="*/ 27 w 32"/>
                  <a:gd name="T13" fmla="*/ 28 h 38"/>
                  <a:gd name="T14" fmla="*/ 30 w 32"/>
                  <a:gd name="T15" fmla="*/ 34 h 38"/>
                  <a:gd name="T16" fmla="*/ 18 w 32"/>
                  <a:gd name="T17" fmla="*/ 38 h 38"/>
                  <a:gd name="T18" fmla="*/ 0 w 32"/>
                  <a:gd name="T19" fmla="*/ 19 h 38"/>
                  <a:gd name="T20" fmla="*/ 24 w 32"/>
                  <a:gd name="T21" fmla="*/ 16 h 38"/>
                  <a:gd name="T22" fmla="*/ 17 w 32"/>
                  <a:gd name="T23" fmla="*/ 8 h 38"/>
                  <a:gd name="T24" fmla="*/ 9 w 32"/>
                  <a:gd name="T25" fmla="*/ 16 h 38"/>
                  <a:gd name="T26" fmla="*/ 24 w 32"/>
                  <a:gd name="T2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2" y="8"/>
                      <a:pt x="32" y="18"/>
                    </a:cubicBezTo>
                    <a:cubicBezTo>
                      <a:pt x="32" y="19"/>
                      <a:pt x="32" y="21"/>
                      <a:pt x="3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8"/>
                      <a:pt x="14" y="31"/>
                      <a:pt x="19" y="31"/>
                    </a:cubicBezTo>
                    <a:cubicBezTo>
                      <a:pt x="22" y="31"/>
                      <a:pt x="25" y="30"/>
                      <a:pt x="27" y="28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7"/>
                      <a:pt x="22" y="38"/>
                      <a:pt x="18" y="38"/>
                    </a:cubicBezTo>
                    <a:cubicBezTo>
                      <a:pt x="8" y="38"/>
                      <a:pt x="0" y="31"/>
                      <a:pt x="0" y="19"/>
                    </a:cubicBezTo>
                    <a:close/>
                    <a:moveTo>
                      <a:pt x="24" y="16"/>
                    </a:moveTo>
                    <a:cubicBezTo>
                      <a:pt x="24" y="11"/>
                      <a:pt x="22" y="8"/>
                      <a:pt x="17" y="8"/>
                    </a:cubicBezTo>
                    <a:cubicBezTo>
                      <a:pt x="13" y="8"/>
                      <a:pt x="10" y="10"/>
                      <a:pt x="9" y="16"/>
                    </a:cubicBezTo>
                    <a:lnTo>
                      <a:pt x="2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4240524" y="2173071"/>
              <a:ext cx="877841" cy="1046877"/>
              <a:chOff x="5965825" y="1519238"/>
              <a:chExt cx="725488" cy="865188"/>
            </a:xfrm>
            <a:solidFill>
              <a:schemeClr val="bg1"/>
            </a:solidFill>
          </p:grpSpPr>
          <p:sp>
            <p:nvSpPr>
              <p:cNvPr id="82" name="Freeform 95"/>
              <p:cNvSpPr>
                <a:spLocks/>
              </p:cNvSpPr>
              <p:nvPr/>
            </p:nvSpPr>
            <p:spPr bwMode="auto">
              <a:xfrm>
                <a:off x="6529388" y="1989138"/>
                <a:ext cx="153988" cy="268288"/>
              </a:xfrm>
              <a:custGeom>
                <a:avLst/>
                <a:gdLst>
                  <a:gd name="T0" fmla="*/ 0 w 41"/>
                  <a:gd name="T1" fmla="*/ 24 h 71"/>
                  <a:gd name="T2" fmla="*/ 2 w 41"/>
                  <a:gd name="T3" fmla="*/ 23 h 71"/>
                  <a:gd name="T4" fmla="*/ 41 w 41"/>
                  <a:gd name="T5" fmla="*/ 0 h 71"/>
                  <a:gd name="T6" fmla="*/ 41 w 41"/>
                  <a:gd name="T7" fmla="*/ 44 h 71"/>
                  <a:gd name="T8" fmla="*/ 40 w 41"/>
                  <a:gd name="T9" fmla="*/ 47 h 71"/>
                  <a:gd name="T10" fmla="*/ 0 w 41"/>
                  <a:gd name="T11" fmla="*/ 71 h 71"/>
                  <a:gd name="T12" fmla="*/ 0 w 41"/>
                  <a:gd name="T13" fmla="*/ 2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71">
                    <a:moveTo>
                      <a:pt x="0" y="24"/>
                    </a:moveTo>
                    <a:cubicBezTo>
                      <a:pt x="1" y="24"/>
                      <a:pt x="2" y="24"/>
                      <a:pt x="2" y="23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5"/>
                      <a:pt x="41" y="46"/>
                      <a:pt x="40" y="47"/>
                    </a:cubicBezTo>
                    <a:cubicBezTo>
                      <a:pt x="0" y="71"/>
                      <a:pt x="0" y="71"/>
                      <a:pt x="0" y="71"/>
                    </a:cubicBez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96"/>
              <p:cNvSpPr>
                <a:spLocks noEditPoints="1"/>
              </p:cNvSpPr>
              <p:nvPr/>
            </p:nvSpPr>
            <p:spPr bwMode="auto">
              <a:xfrm>
                <a:off x="6523038" y="1974850"/>
                <a:ext cx="168275" cy="293688"/>
              </a:xfrm>
              <a:custGeom>
                <a:avLst/>
                <a:gdLst>
                  <a:gd name="T0" fmla="*/ 41 w 45"/>
                  <a:gd name="T1" fmla="*/ 7 h 78"/>
                  <a:gd name="T2" fmla="*/ 41 w 45"/>
                  <a:gd name="T3" fmla="*/ 48 h 78"/>
                  <a:gd name="T4" fmla="*/ 41 w 45"/>
                  <a:gd name="T5" fmla="*/ 49 h 78"/>
                  <a:gd name="T6" fmla="*/ 4 w 45"/>
                  <a:gd name="T7" fmla="*/ 71 h 78"/>
                  <a:gd name="T8" fmla="*/ 4 w 45"/>
                  <a:gd name="T9" fmla="*/ 30 h 78"/>
                  <a:gd name="T10" fmla="*/ 5 w 45"/>
                  <a:gd name="T11" fmla="*/ 29 h 78"/>
                  <a:gd name="T12" fmla="*/ 41 w 45"/>
                  <a:gd name="T13" fmla="*/ 7 h 78"/>
                  <a:gd name="T14" fmla="*/ 45 w 45"/>
                  <a:gd name="T15" fmla="*/ 0 h 78"/>
                  <a:gd name="T16" fmla="*/ 45 w 45"/>
                  <a:gd name="T17" fmla="*/ 1 h 78"/>
                  <a:gd name="T18" fmla="*/ 3 w 45"/>
                  <a:gd name="T19" fmla="*/ 26 h 78"/>
                  <a:gd name="T20" fmla="*/ 0 w 45"/>
                  <a:gd name="T21" fmla="*/ 27 h 78"/>
                  <a:gd name="T22" fmla="*/ 0 w 45"/>
                  <a:gd name="T23" fmla="*/ 78 h 78"/>
                  <a:gd name="T24" fmla="*/ 1 w 45"/>
                  <a:gd name="T25" fmla="*/ 78 h 78"/>
                  <a:gd name="T26" fmla="*/ 43 w 45"/>
                  <a:gd name="T27" fmla="*/ 53 h 78"/>
                  <a:gd name="T28" fmla="*/ 45 w 45"/>
                  <a:gd name="T29" fmla="*/ 48 h 78"/>
                  <a:gd name="T30" fmla="*/ 45 w 45"/>
                  <a:gd name="T3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78">
                    <a:moveTo>
                      <a:pt x="41" y="7"/>
                    </a:move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8"/>
                      <a:pt x="41" y="49"/>
                      <a:pt x="41" y="49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5" y="0"/>
                      <a:pt x="45" y="1"/>
                      <a:pt x="45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2" y="27"/>
                      <a:pt x="0" y="2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" y="78"/>
                      <a:pt x="1" y="78"/>
                      <a:pt x="1" y="7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4" y="52"/>
                      <a:pt x="45" y="50"/>
                      <a:pt x="45" y="48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97"/>
              <p:cNvSpPr>
                <a:spLocks/>
              </p:cNvSpPr>
              <p:nvPr/>
            </p:nvSpPr>
            <p:spPr bwMode="auto">
              <a:xfrm>
                <a:off x="5973763" y="1982788"/>
                <a:ext cx="153988" cy="277813"/>
              </a:xfrm>
              <a:custGeom>
                <a:avLst/>
                <a:gdLst>
                  <a:gd name="T0" fmla="*/ 2 w 41"/>
                  <a:gd name="T1" fmla="*/ 50 h 74"/>
                  <a:gd name="T2" fmla="*/ 0 w 41"/>
                  <a:gd name="T3" fmla="*/ 47 h 74"/>
                  <a:gd name="T4" fmla="*/ 0 w 41"/>
                  <a:gd name="T5" fmla="*/ 0 h 74"/>
                  <a:gd name="T6" fmla="*/ 41 w 41"/>
                  <a:gd name="T7" fmla="*/ 25 h 74"/>
                  <a:gd name="T8" fmla="*/ 41 w 41"/>
                  <a:gd name="T9" fmla="*/ 74 h 74"/>
                  <a:gd name="T10" fmla="*/ 2 w 41"/>
                  <a:gd name="T11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74">
                    <a:moveTo>
                      <a:pt x="2" y="50"/>
                    </a:moveTo>
                    <a:cubicBezTo>
                      <a:pt x="1" y="50"/>
                      <a:pt x="0" y="48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98"/>
              <p:cNvSpPr>
                <a:spLocks noEditPoints="1"/>
              </p:cNvSpPr>
              <p:nvPr/>
            </p:nvSpPr>
            <p:spPr bwMode="auto">
              <a:xfrm>
                <a:off x="5965825" y="1970088"/>
                <a:ext cx="169863" cy="301625"/>
              </a:xfrm>
              <a:custGeom>
                <a:avLst/>
                <a:gdLst>
                  <a:gd name="T0" fmla="*/ 4 w 45"/>
                  <a:gd name="T1" fmla="*/ 7 h 80"/>
                  <a:gd name="T2" fmla="*/ 40 w 45"/>
                  <a:gd name="T3" fmla="*/ 28 h 80"/>
                  <a:gd name="T4" fmla="*/ 41 w 45"/>
                  <a:gd name="T5" fmla="*/ 29 h 80"/>
                  <a:gd name="T6" fmla="*/ 41 w 45"/>
                  <a:gd name="T7" fmla="*/ 30 h 80"/>
                  <a:gd name="T8" fmla="*/ 41 w 45"/>
                  <a:gd name="T9" fmla="*/ 73 h 80"/>
                  <a:gd name="T10" fmla="*/ 5 w 45"/>
                  <a:gd name="T11" fmla="*/ 52 h 80"/>
                  <a:gd name="T12" fmla="*/ 4 w 45"/>
                  <a:gd name="T13" fmla="*/ 50 h 80"/>
                  <a:gd name="T14" fmla="*/ 4 w 45"/>
                  <a:gd name="T15" fmla="*/ 7 h 80"/>
                  <a:gd name="T16" fmla="*/ 0 w 45"/>
                  <a:gd name="T17" fmla="*/ 0 h 80"/>
                  <a:gd name="T18" fmla="*/ 0 w 45"/>
                  <a:gd name="T19" fmla="*/ 1 h 80"/>
                  <a:gd name="T20" fmla="*/ 0 w 45"/>
                  <a:gd name="T21" fmla="*/ 50 h 80"/>
                  <a:gd name="T22" fmla="*/ 3 w 45"/>
                  <a:gd name="T23" fmla="*/ 55 h 80"/>
                  <a:gd name="T24" fmla="*/ 44 w 45"/>
                  <a:gd name="T25" fmla="*/ 80 h 80"/>
                  <a:gd name="T26" fmla="*/ 45 w 45"/>
                  <a:gd name="T27" fmla="*/ 80 h 80"/>
                  <a:gd name="T28" fmla="*/ 45 w 45"/>
                  <a:gd name="T29" fmla="*/ 30 h 80"/>
                  <a:gd name="T30" fmla="*/ 45 w 45"/>
                  <a:gd name="T31" fmla="*/ 28 h 80"/>
                  <a:gd name="T32" fmla="*/ 45 w 45"/>
                  <a:gd name="T33" fmla="*/ 27 h 80"/>
                  <a:gd name="T34" fmla="*/ 44 w 45"/>
                  <a:gd name="T35" fmla="*/ 26 h 80"/>
                  <a:gd name="T36" fmla="*/ 42 w 45"/>
                  <a:gd name="T37" fmla="*/ 25 h 80"/>
                  <a:gd name="T38" fmla="*/ 0 w 45"/>
                  <a:gd name="T3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80">
                    <a:moveTo>
                      <a:pt x="4" y="7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1"/>
                      <a:pt x="4" y="51"/>
                      <a:pt x="4" y="50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4"/>
                      <a:pt x="3" y="55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99"/>
              <p:cNvSpPr>
                <a:spLocks/>
              </p:cNvSpPr>
              <p:nvPr/>
            </p:nvSpPr>
            <p:spPr bwMode="auto">
              <a:xfrm>
                <a:off x="6169025" y="1527175"/>
                <a:ext cx="327025" cy="195263"/>
              </a:xfrm>
              <a:custGeom>
                <a:avLst/>
                <a:gdLst>
                  <a:gd name="T0" fmla="*/ 45 w 87"/>
                  <a:gd name="T1" fmla="*/ 52 h 52"/>
                  <a:gd name="T2" fmla="*/ 43 w 87"/>
                  <a:gd name="T3" fmla="*/ 51 h 52"/>
                  <a:gd name="T4" fmla="*/ 41 w 87"/>
                  <a:gd name="T5" fmla="*/ 49 h 52"/>
                  <a:gd name="T6" fmla="*/ 0 w 87"/>
                  <a:gd name="T7" fmla="*/ 25 h 52"/>
                  <a:gd name="T8" fmla="*/ 41 w 87"/>
                  <a:gd name="T9" fmla="*/ 1 h 52"/>
                  <a:gd name="T10" fmla="*/ 43 w 87"/>
                  <a:gd name="T11" fmla="*/ 0 h 52"/>
                  <a:gd name="T12" fmla="*/ 45 w 87"/>
                  <a:gd name="T13" fmla="*/ 1 h 52"/>
                  <a:gd name="T14" fmla="*/ 86 w 87"/>
                  <a:gd name="T15" fmla="*/ 26 h 52"/>
                  <a:gd name="T16" fmla="*/ 87 w 87"/>
                  <a:gd name="T17" fmla="*/ 27 h 52"/>
                  <a:gd name="T18" fmla="*/ 86 w 87"/>
                  <a:gd name="T19" fmla="*/ 27 h 52"/>
                  <a:gd name="T20" fmla="*/ 59 w 87"/>
                  <a:gd name="T21" fmla="*/ 44 h 52"/>
                  <a:gd name="T22" fmla="*/ 45 w 87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52">
                    <a:moveTo>
                      <a:pt x="45" y="52"/>
                    </a:moveTo>
                    <a:cubicBezTo>
                      <a:pt x="44" y="52"/>
                      <a:pt x="44" y="51"/>
                      <a:pt x="43" y="51"/>
                    </a:cubicBezTo>
                    <a:cubicBezTo>
                      <a:pt x="42" y="51"/>
                      <a:pt x="41" y="50"/>
                      <a:pt x="41" y="49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2" y="0"/>
                      <a:pt x="43" y="0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6" y="26"/>
                      <a:pt x="87" y="26"/>
                      <a:pt x="87" y="27"/>
                    </a:cubicBezTo>
                    <a:cubicBezTo>
                      <a:pt x="87" y="27"/>
                      <a:pt x="87" y="27"/>
                      <a:pt x="86" y="27"/>
                    </a:cubicBezTo>
                    <a:cubicBezTo>
                      <a:pt x="59" y="44"/>
                      <a:pt x="59" y="44"/>
                      <a:pt x="59" y="44"/>
                    </a:cubicBezTo>
                    <a:lnTo>
                      <a:pt x="4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100"/>
              <p:cNvSpPr>
                <a:spLocks noEditPoints="1"/>
              </p:cNvSpPr>
              <p:nvPr/>
            </p:nvSpPr>
            <p:spPr bwMode="auto">
              <a:xfrm>
                <a:off x="6157913" y="1519238"/>
                <a:ext cx="349250" cy="211138"/>
              </a:xfrm>
              <a:custGeom>
                <a:avLst/>
                <a:gdLst>
                  <a:gd name="T0" fmla="*/ 46 w 93"/>
                  <a:gd name="T1" fmla="*/ 4 h 56"/>
                  <a:gd name="T2" fmla="*/ 47 w 93"/>
                  <a:gd name="T3" fmla="*/ 4 h 56"/>
                  <a:gd name="T4" fmla="*/ 87 w 93"/>
                  <a:gd name="T5" fmla="*/ 28 h 56"/>
                  <a:gd name="T6" fmla="*/ 61 w 93"/>
                  <a:gd name="T7" fmla="*/ 44 h 56"/>
                  <a:gd name="T8" fmla="*/ 47 w 93"/>
                  <a:gd name="T9" fmla="*/ 52 h 56"/>
                  <a:gd name="T10" fmla="*/ 47 w 93"/>
                  <a:gd name="T11" fmla="*/ 51 h 56"/>
                  <a:gd name="T12" fmla="*/ 45 w 93"/>
                  <a:gd name="T13" fmla="*/ 50 h 56"/>
                  <a:gd name="T14" fmla="*/ 7 w 93"/>
                  <a:gd name="T15" fmla="*/ 27 h 56"/>
                  <a:gd name="T16" fmla="*/ 45 w 93"/>
                  <a:gd name="T17" fmla="*/ 4 h 56"/>
                  <a:gd name="T18" fmla="*/ 46 w 93"/>
                  <a:gd name="T19" fmla="*/ 4 h 56"/>
                  <a:gd name="T20" fmla="*/ 46 w 93"/>
                  <a:gd name="T21" fmla="*/ 0 h 56"/>
                  <a:gd name="T22" fmla="*/ 43 w 93"/>
                  <a:gd name="T23" fmla="*/ 1 h 56"/>
                  <a:gd name="T24" fmla="*/ 1 w 93"/>
                  <a:gd name="T25" fmla="*/ 26 h 56"/>
                  <a:gd name="T26" fmla="*/ 0 w 93"/>
                  <a:gd name="T27" fmla="*/ 28 h 56"/>
                  <a:gd name="T28" fmla="*/ 1 w 93"/>
                  <a:gd name="T29" fmla="*/ 28 h 56"/>
                  <a:gd name="T30" fmla="*/ 43 w 93"/>
                  <a:gd name="T31" fmla="*/ 53 h 56"/>
                  <a:gd name="T32" fmla="*/ 45 w 93"/>
                  <a:gd name="T33" fmla="*/ 55 h 56"/>
                  <a:gd name="T34" fmla="*/ 46 w 93"/>
                  <a:gd name="T35" fmla="*/ 55 h 56"/>
                  <a:gd name="T36" fmla="*/ 47 w 93"/>
                  <a:gd name="T37" fmla="*/ 56 h 56"/>
                  <a:gd name="T38" fmla="*/ 63 w 93"/>
                  <a:gd name="T39" fmla="*/ 47 h 56"/>
                  <a:gd name="T40" fmla="*/ 90 w 93"/>
                  <a:gd name="T41" fmla="*/ 31 h 56"/>
                  <a:gd name="T42" fmla="*/ 93 w 93"/>
                  <a:gd name="T43" fmla="*/ 30 h 56"/>
                  <a:gd name="T44" fmla="*/ 90 w 93"/>
                  <a:gd name="T45" fmla="*/ 26 h 56"/>
                  <a:gd name="T46" fmla="*/ 49 w 93"/>
                  <a:gd name="T47" fmla="*/ 1 h 56"/>
                  <a:gd name="T48" fmla="*/ 46 w 93"/>
                  <a:gd name="T4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3" h="56">
                    <a:moveTo>
                      <a:pt x="46" y="4"/>
                    </a:moveTo>
                    <a:cubicBezTo>
                      <a:pt x="46" y="4"/>
                      <a:pt x="46" y="4"/>
                      <a:pt x="47" y="4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7" y="52"/>
                      <a:pt x="47" y="52"/>
                      <a:pt x="47" y="51"/>
                    </a:cubicBezTo>
                    <a:cubicBezTo>
                      <a:pt x="46" y="51"/>
                      <a:pt x="45" y="50"/>
                      <a:pt x="45" y="50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moveTo>
                      <a:pt x="46" y="0"/>
                    </a:moveTo>
                    <a:cubicBezTo>
                      <a:pt x="45" y="0"/>
                      <a:pt x="44" y="0"/>
                      <a:pt x="43" y="1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0" y="27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4" y="54"/>
                      <a:pt x="44" y="55"/>
                      <a:pt x="45" y="55"/>
                    </a:cubicBezTo>
                    <a:cubicBezTo>
                      <a:pt x="45" y="55"/>
                      <a:pt x="46" y="55"/>
                      <a:pt x="46" y="55"/>
                    </a:cubicBezTo>
                    <a:cubicBezTo>
                      <a:pt x="46" y="55"/>
                      <a:pt x="47" y="56"/>
                      <a:pt x="47" y="5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0"/>
                      <a:pt x="92" y="30"/>
                      <a:pt x="93" y="30"/>
                    </a:cubicBezTo>
                    <a:cubicBezTo>
                      <a:pt x="92" y="28"/>
                      <a:pt x="92" y="27"/>
                      <a:pt x="90" y="26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0"/>
                      <a:pt x="47" y="0"/>
                      <a:pt x="4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Freeform 101"/>
              <p:cNvSpPr>
                <a:spLocks/>
              </p:cNvSpPr>
              <p:nvPr/>
            </p:nvSpPr>
            <p:spPr bwMode="auto">
              <a:xfrm>
                <a:off x="6161088" y="2095500"/>
                <a:ext cx="153988" cy="274638"/>
              </a:xfrm>
              <a:custGeom>
                <a:avLst/>
                <a:gdLst>
                  <a:gd name="T0" fmla="*/ 1 w 41"/>
                  <a:gd name="T1" fmla="*/ 50 h 73"/>
                  <a:gd name="T2" fmla="*/ 1 w 41"/>
                  <a:gd name="T3" fmla="*/ 49 h 73"/>
                  <a:gd name="T4" fmla="*/ 0 w 41"/>
                  <a:gd name="T5" fmla="*/ 48 h 73"/>
                  <a:gd name="T6" fmla="*/ 0 w 41"/>
                  <a:gd name="T7" fmla="*/ 47 h 73"/>
                  <a:gd name="T8" fmla="*/ 0 w 41"/>
                  <a:gd name="T9" fmla="*/ 0 h 73"/>
                  <a:gd name="T10" fmla="*/ 41 w 41"/>
                  <a:gd name="T11" fmla="*/ 24 h 73"/>
                  <a:gd name="T12" fmla="*/ 41 w 41"/>
                  <a:gd name="T13" fmla="*/ 73 h 73"/>
                  <a:gd name="T14" fmla="*/ 1 w 41"/>
                  <a:gd name="T15" fmla="*/ 5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1" y="50"/>
                    </a:moveTo>
                    <a:cubicBezTo>
                      <a:pt x="1" y="50"/>
                      <a:pt x="1" y="50"/>
                      <a:pt x="1" y="49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73"/>
                      <a:pt x="41" y="73"/>
                      <a:pt x="41" y="73"/>
                    </a:cubicBezTo>
                    <a:lnTo>
                      <a:pt x="1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102"/>
              <p:cNvSpPr>
                <a:spLocks noEditPoints="1"/>
              </p:cNvSpPr>
              <p:nvPr/>
            </p:nvSpPr>
            <p:spPr bwMode="auto">
              <a:xfrm>
                <a:off x="6153150" y="2079625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39 w 45"/>
                  <a:gd name="T3" fmla="*/ 28 h 81"/>
                  <a:gd name="T4" fmla="*/ 40 w 45"/>
                  <a:gd name="T5" fmla="*/ 29 h 81"/>
                  <a:gd name="T6" fmla="*/ 41 w 45"/>
                  <a:gd name="T7" fmla="*/ 29 h 81"/>
                  <a:gd name="T8" fmla="*/ 41 w 45"/>
                  <a:gd name="T9" fmla="*/ 74 h 81"/>
                  <a:gd name="T10" fmla="*/ 4 w 45"/>
                  <a:gd name="T11" fmla="*/ 52 h 81"/>
                  <a:gd name="T12" fmla="*/ 4 w 45"/>
                  <a:gd name="T13" fmla="*/ 52 h 81"/>
                  <a:gd name="T14" fmla="*/ 4 w 45"/>
                  <a:gd name="T15" fmla="*/ 51 h 81"/>
                  <a:gd name="T16" fmla="*/ 4 w 45"/>
                  <a:gd name="T17" fmla="*/ 51 h 81"/>
                  <a:gd name="T18" fmla="*/ 4 w 45"/>
                  <a:gd name="T19" fmla="*/ 51 h 81"/>
                  <a:gd name="T20" fmla="*/ 4 w 45"/>
                  <a:gd name="T21" fmla="*/ 7 h 81"/>
                  <a:gd name="T22" fmla="*/ 0 w 45"/>
                  <a:gd name="T23" fmla="*/ 0 h 81"/>
                  <a:gd name="T24" fmla="*/ 0 w 45"/>
                  <a:gd name="T25" fmla="*/ 1 h 81"/>
                  <a:gd name="T26" fmla="*/ 0 w 45"/>
                  <a:gd name="T27" fmla="*/ 2 h 81"/>
                  <a:gd name="T28" fmla="*/ 0 w 45"/>
                  <a:gd name="T29" fmla="*/ 4 h 81"/>
                  <a:gd name="T30" fmla="*/ 0 w 45"/>
                  <a:gd name="T31" fmla="*/ 51 h 81"/>
                  <a:gd name="T32" fmla="*/ 0 w 45"/>
                  <a:gd name="T33" fmla="*/ 51 h 81"/>
                  <a:gd name="T34" fmla="*/ 0 w 45"/>
                  <a:gd name="T35" fmla="*/ 53 h 81"/>
                  <a:gd name="T36" fmla="*/ 1 w 45"/>
                  <a:gd name="T37" fmla="*/ 55 h 81"/>
                  <a:gd name="T38" fmla="*/ 2 w 45"/>
                  <a:gd name="T39" fmla="*/ 56 h 81"/>
                  <a:gd name="T40" fmla="*/ 44 w 45"/>
                  <a:gd name="T41" fmla="*/ 81 h 81"/>
                  <a:gd name="T42" fmla="*/ 45 w 45"/>
                  <a:gd name="T43" fmla="*/ 81 h 81"/>
                  <a:gd name="T44" fmla="*/ 45 w 45"/>
                  <a:gd name="T45" fmla="*/ 29 h 81"/>
                  <a:gd name="T46" fmla="*/ 45 w 45"/>
                  <a:gd name="T47" fmla="*/ 28 h 81"/>
                  <a:gd name="T48" fmla="*/ 45 w 45"/>
                  <a:gd name="T49" fmla="*/ 27 h 81"/>
                  <a:gd name="T50" fmla="*/ 45 w 45"/>
                  <a:gd name="T51" fmla="*/ 27 h 81"/>
                  <a:gd name="T52" fmla="*/ 44 w 45"/>
                  <a:gd name="T53" fmla="*/ 27 h 81"/>
                  <a:gd name="T54" fmla="*/ 44 w 45"/>
                  <a:gd name="T55" fmla="*/ 27 h 81"/>
                  <a:gd name="T56" fmla="*/ 42 w 45"/>
                  <a:gd name="T57" fmla="*/ 26 h 81"/>
                  <a:gd name="T58" fmla="*/ 41 w 45"/>
                  <a:gd name="T59" fmla="*/ 25 h 81"/>
                  <a:gd name="T60" fmla="*/ 0 w 45"/>
                  <a:gd name="T6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54"/>
                      <a:pt x="1" y="54"/>
                      <a:pt x="1" y="55"/>
                    </a:cubicBezTo>
                    <a:cubicBezTo>
                      <a:pt x="2" y="55"/>
                      <a:pt x="2" y="55"/>
                      <a:pt x="2" y="5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4" y="81"/>
                      <a:pt x="44" y="81"/>
                      <a:pt x="45" y="81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103"/>
              <p:cNvSpPr>
                <a:spLocks/>
              </p:cNvSpPr>
              <p:nvPr/>
            </p:nvSpPr>
            <p:spPr bwMode="auto">
              <a:xfrm>
                <a:off x="6176963" y="1978025"/>
                <a:ext cx="307975" cy="180975"/>
              </a:xfrm>
              <a:custGeom>
                <a:avLst/>
                <a:gdLst>
                  <a:gd name="T0" fmla="*/ 0 w 82"/>
                  <a:gd name="T1" fmla="*/ 24 h 48"/>
                  <a:gd name="T2" fmla="*/ 39 w 82"/>
                  <a:gd name="T3" fmla="*/ 0 h 48"/>
                  <a:gd name="T4" fmla="*/ 40 w 82"/>
                  <a:gd name="T5" fmla="*/ 0 h 48"/>
                  <a:gd name="T6" fmla="*/ 41 w 82"/>
                  <a:gd name="T7" fmla="*/ 0 h 48"/>
                  <a:gd name="T8" fmla="*/ 42 w 82"/>
                  <a:gd name="T9" fmla="*/ 1 h 48"/>
                  <a:gd name="T10" fmla="*/ 43 w 82"/>
                  <a:gd name="T11" fmla="*/ 1 h 48"/>
                  <a:gd name="T12" fmla="*/ 82 w 82"/>
                  <a:gd name="T13" fmla="*/ 25 h 48"/>
                  <a:gd name="T14" fmla="*/ 41 w 82"/>
                  <a:gd name="T15" fmla="*/ 48 h 48"/>
                  <a:gd name="T16" fmla="*/ 0 w 82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48">
                    <a:moveTo>
                      <a:pt x="0" y="24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0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41" y="48"/>
                      <a:pt x="41" y="48"/>
                      <a:pt x="41" y="48"/>
                    </a:cubicBez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104"/>
              <p:cNvSpPr>
                <a:spLocks noEditPoints="1"/>
              </p:cNvSpPr>
              <p:nvPr/>
            </p:nvSpPr>
            <p:spPr bwMode="auto">
              <a:xfrm>
                <a:off x="6161088" y="1970088"/>
                <a:ext cx="338138" cy="200025"/>
              </a:xfrm>
              <a:custGeom>
                <a:avLst/>
                <a:gdLst>
                  <a:gd name="T0" fmla="*/ 45 w 90"/>
                  <a:gd name="T1" fmla="*/ 4 h 53"/>
                  <a:gd name="T2" fmla="*/ 45 w 90"/>
                  <a:gd name="T3" fmla="*/ 4 h 53"/>
                  <a:gd name="T4" fmla="*/ 45 w 90"/>
                  <a:gd name="T5" fmla="*/ 4 h 53"/>
                  <a:gd name="T6" fmla="*/ 44 w 90"/>
                  <a:gd name="T7" fmla="*/ 4 h 53"/>
                  <a:gd name="T8" fmla="*/ 45 w 90"/>
                  <a:gd name="T9" fmla="*/ 4 h 53"/>
                  <a:gd name="T10" fmla="*/ 46 w 90"/>
                  <a:gd name="T11" fmla="*/ 5 h 53"/>
                  <a:gd name="T12" fmla="*/ 82 w 90"/>
                  <a:gd name="T13" fmla="*/ 27 h 53"/>
                  <a:gd name="T14" fmla="*/ 46 w 90"/>
                  <a:gd name="T15" fmla="*/ 47 h 53"/>
                  <a:gd name="T16" fmla="*/ 45 w 90"/>
                  <a:gd name="T17" fmla="*/ 48 h 53"/>
                  <a:gd name="T18" fmla="*/ 45 w 90"/>
                  <a:gd name="T19" fmla="*/ 48 h 53"/>
                  <a:gd name="T20" fmla="*/ 44 w 90"/>
                  <a:gd name="T21" fmla="*/ 48 h 53"/>
                  <a:gd name="T22" fmla="*/ 41 w 90"/>
                  <a:gd name="T23" fmla="*/ 46 h 53"/>
                  <a:gd name="T24" fmla="*/ 8 w 90"/>
                  <a:gd name="T25" fmla="*/ 26 h 53"/>
                  <a:gd name="T26" fmla="*/ 39 w 90"/>
                  <a:gd name="T27" fmla="*/ 7 h 53"/>
                  <a:gd name="T28" fmla="*/ 41 w 90"/>
                  <a:gd name="T29" fmla="*/ 6 h 53"/>
                  <a:gd name="T30" fmla="*/ 44 w 90"/>
                  <a:gd name="T31" fmla="*/ 4 h 53"/>
                  <a:gd name="T32" fmla="*/ 44 w 90"/>
                  <a:gd name="T33" fmla="*/ 4 h 53"/>
                  <a:gd name="T34" fmla="*/ 44 w 90"/>
                  <a:gd name="T35" fmla="*/ 4 h 53"/>
                  <a:gd name="T36" fmla="*/ 44 w 90"/>
                  <a:gd name="T37" fmla="*/ 4 h 53"/>
                  <a:gd name="T38" fmla="*/ 44 w 90"/>
                  <a:gd name="T39" fmla="*/ 4 h 53"/>
                  <a:gd name="T40" fmla="*/ 44 w 90"/>
                  <a:gd name="T41" fmla="*/ 4 h 53"/>
                  <a:gd name="T42" fmla="*/ 44 w 90"/>
                  <a:gd name="T43" fmla="*/ 4 h 53"/>
                  <a:gd name="T44" fmla="*/ 45 w 90"/>
                  <a:gd name="T45" fmla="*/ 0 h 53"/>
                  <a:gd name="T46" fmla="*/ 44 w 90"/>
                  <a:gd name="T47" fmla="*/ 0 h 53"/>
                  <a:gd name="T48" fmla="*/ 43 w 90"/>
                  <a:gd name="T49" fmla="*/ 0 h 53"/>
                  <a:gd name="T50" fmla="*/ 43 w 90"/>
                  <a:gd name="T51" fmla="*/ 0 h 53"/>
                  <a:gd name="T52" fmla="*/ 43 w 90"/>
                  <a:gd name="T53" fmla="*/ 0 h 53"/>
                  <a:gd name="T54" fmla="*/ 43 w 90"/>
                  <a:gd name="T55" fmla="*/ 0 h 53"/>
                  <a:gd name="T56" fmla="*/ 42 w 90"/>
                  <a:gd name="T57" fmla="*/ 0 h 53"/>
                  <a:gd name="T58" fmla="*/ 42 w 90"/>
                  <a:gd name="T59" fmla="*/ 1 h 53"/>
                  <a:gd name="T60" fmla="*/ 39 w 90"/>
                  <a:gd name="T61" fmla="*/ 2 h 53"/>
                  <a:gd name="T62" fmla="*/ 37 w 90"/>
                  <a:gd name="T63" fmla="*/ 3 h 53"/>
                  <a:gd name="T64" fmla="*/ 0 w 90"/>
                  <a:gd name="T65" fmla="*/ 25 h 53"/>
                  <a:gd name="T66" fmla="*/ 0 w 90"/>
                  <a:gd name="T67" fmla="*/ 26 h 53"/>
                  <a:gd name="T68" fmla="*/ 39 w 90"/>
                  <a:gd name="T69" fmla="*/ 49 h 53"/>
                  <a:gd name="T70" fmla="*/ 42 w 90"/>
                  <a:gd name="T71" fmla="*/ 51 h 53"/>
                  <a:gd name="T72" fmla="*/ 43 w 90"/>
                  <a:gd name="T73" fmla="*/ 51 h 53"/>
                  <a:gd name="T74" fmla="*/ 44 w 90"/>
                  <a:gd name="T75" fmla="*/ 52 h 53"/>
                  <a:gd name="T76" fmla="*/ 44 w 90"/>
                  <a:gd name="T77" fmla="*/ 52 h 53"/>
                  <a:gd name="T78" fmla="*/ 44 w 90"/>
                  <a:gd name="T79" fmla="*/ 52 h 53"/>
                  <a:gd name="T80" fmla="*/ 45 w 90"/>
                  <a:gd name="T81" fmla="*/ 53 h 53"/>
                  <a:gd name="T82" fmla="*/ 46 w 90"/>
                  <a:gd name="T83" fmla="*/ 52 h 53"/>
                  <a:gd name="T84" fmla="*/ 46 w 90"/>
                  <a:gd name="T85" fmla="*/ 52 h 53"/>
                  <a:gd name="T86" fmla="*/ 48 w 90"/>
                  <a:gd name="T87" fmla="*/ 51 h 53"/>
                  <a:gd name="T88" fmla="*/ 89 w 90"/>
                  <a:gd name="T89" fmla="*/ 27 h 53"/>
                  <a:gd name="T90" fmla="*/ 90 w 90"/>
                  <a:gd name="T91" fmla="*/ 27 h 53"/>
                  <a:gd name="T92" fmla="*/ 89 w 90"/>
                  <a:gd name="T93" fmla="*/ 27 h 53"/>
                  <a:gd name="T94" fmla="*/ 89 w 90"/>
                  <a:gd name="T95" fmla="*/ 26 h 53"/>
                  <a:gd name="T96" fmla="*/ 87 w 90"/>
                  <a:gd name="T97" fmla="*/ 25 h 53"/>
                  <a:gd name="T98" fmla="*/ 48 w 90"/>
                  <a:gd name="T99" fmla="*/ 2 h 53"/>
                  <a:gd name="T100" fmla="*/ 47 w 90"/>
                  <a:gd name="T101" fmla="*/ 1 h 53"/>
                  <a:gd name="T102" fmla="*/ 46 w 90"/>
                  <a:gd name="T103" fmla="*/ 0 h 53"/>
                  <a:gd name="T104" fmla="*/ 46 w 90"/>
                  <a:gd name="T105" fmla="*/ 0 h 53"/>
                  <a:gd name="T106" fmla="*/ 46 w 90"/>
                  <a:gd name="T107" fmla="*/ 0 h 53"/>
                  <a:gd name="T108" fmla="*/ 45 w 90"/>
                  <a:gd name="T109" fmla="*/ 0 h 53"/>
                  <a:gd name="T110" fmla="*/ 45 w 90"/>
                  <a:gd name="T1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moveTo>
                      <a:pt x="44" y="4"/>
                    </a:moveTo>
                    <a:cubicBezTo>
                      <a:pt x="44" y="4"/>
                      <a:pt x="45" y="4"/>
                      <a:pt x="45" y="4"/>
                    </a:cubicBezTo>
                    <a:cubicBezTo>
                      <a:pt x="45" y="5"/>
                      <a:pt x="46" y="5"/>
                      <a:pt x="46" y="5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moveTo>
                      <a:pt x="44" y="4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90" y="27"/>
                      <a:pt x="89" y="27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8" y="1"/>
                      <a:pt x="47" y="1"/>
                    </a:cubicBezTo>
                    <a:cubicBezTo>
                      <a:pt x="47" y="1"/>
                      <a:pt x="46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105"/>
              <p:cNvSpPr>
                <a:spLocks/>
              </p:cNvSpPr>
              <p:nvPr/>
            </p:nvSpPr>
            <p:spPr bwMode="auto">
              <a:xfrm>
                <a:off x="6345238" y="2098675"/>
                <a:ext cx="153988" cy="274638"/>
              </a:xfrm>
              <a:custGeom>
                <a:avLst/>
                <a:gdLst>
                  <a:gd name="T0" fmla="*/ 0 w 41"/>
                  <a:gd name="T1" fmla="*/ 23 h 73"/>
                  <a:gd name="T2" fmla="*/ 41 w 41"/>
                  <a:gd name="T3" fmla="*/ 0 h 73"/>
                  <a:gd name="T4" fmla="*/ 41 w 41"/>
                  <a:gd name="T5" fmla="*/ 46 h 73"/>
                  <a:gd name="T6" fmla="*/ 41 w 41"/>
                  <a:gd name="T7" fmla="*/ 46 h 73"/>
                  <a:gd name="T8" fmla="*/ 40 w 41"/>
                  <a:gd name="T9" fmla="*/ 48 h 73"/>
                  <a:gd name="T10" fmla="*/ 39 w 41"/>
                  <a:gd name="T11" fmla="*/ 49 h 73"/>
                  <a:gd name="T12" fmla="*/ 0 w 41"/>
                  <a:gd name="T13" fmla="*/ 73 h 73"/>
                  <a:gd name="T14" fmla="*/ 0 w 41"/>
                  <a:gd name="T15" fmla="*/ 2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0" y="23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7"/>
                      <a:pt x="40" y="47"/>
                      <a:pt x="40" y="48"/>
                    </a:cubicBezTo>
                    <a:cubicBezTo>
                      <a:pt x="40" y="48"/>
                      <a:pt x="40" y="49"/>
                      <a:pt x="39" y="49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106"/>
              <p:cNvSpPr>
                <a:spLocks noEditPoints="1"/>
              </p:cNvSpPr>
              <p:nvPr/>
            </p:nvSpPr>
            <p:spPr bwMode="auto">
              <a:xfrm>
                <a:off x="6337300" y="2084388"/>
                <a:ext cx="169863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9 h 80"/>
                  <a:gd name="T4" fmla="*/ 41 w 45"/>
                  <a:gd name="T5" fmla="*/ 50 h 80"/>
                  <a:gd name="T6" fmla="*/ 41 w 45"/>
                  <a:gd name="T7" fmla="*/ 50 h 80"/>
                  <a:gd name="T8" fmla="*/ 41 w 45"/>
                  <a:gd name="T9" fmla="*/ 50 h 80"/>
                  <a:gd name="T10" fmla="*/ 41 w 45"/>
                  <a:gd name="T11" fmla="*/ 50 h 80"/>
                  <a:gd name="T12" fmla="*/ 41 w 45"/>
                  <a:gd name="T13" fmla="*/ 51 h 80"/>
                  <a:gd name="T14" fmla="*/ 40 w 45"/>
                  <a:gd name="T15" fmla="*/ 51 h 80"/>
                  <a:gd name="T16" fmla="*/ 4 w 45"/>
                  <a:gd name="T17" fmla="*/ 73 h 80"/>
                  <a:gd name="T18" fmla="*/ 4 w 45"/>
                  <a:gd name="T19" fmla="*/ 28 h 80"/>
                  <a:gd name="T20" fmla="*/ 6 w 45"/>
                  <a:gd name="T21" fmla="*/ 27 h 80"/>
                  <a:gd name="T22" fmla="*/ 41 w 45"/>
                  <a:gd name="T23" fmla="*/ 7 h 80"/>
                  <a:gd name="T24" fmla="*/ 45 w 45"/>
                  <a:gd name="T25" fmla="*/ 0 h 80"/>
                  <a:gd name="T26" fmla="*/ 4 w 45"/>
                  <a:gd name="T27" fmla="*/ 24 h 80"/>
                  <a:gd name="T28" fmla="*/ 2 w 45"/>
                  <a:gd name="T29" fmla="*/ 25 h 80"/>
                  <a:gd name="T30" fmla="*/ 0 w 45"/>
                  <a:gd name="T31" fmla="*/ 26 h 80"/>
                  <a:gd name="T32" fmla="*/ 0 w 45"/>
                  <a:gd name="T33" fmla="*/ 26 h 80"/>
                  <a:gd name="T34" fmla="*/ 0 w 45"/>
                  <a:gd name="T35" fmla="*/ 80 h 80"/>
                  <a:gd name="T36" fmla="*/ 0 w 45"/>
                  <a:gd name="T37" fmla="*/ 80 h 80"/>
                  <a:gd name="T38" fmla="*/ 42 w 45"/>
                  <a:gd name="T39" fmla="*/ 55 h 80"/>
                  <a:gd name="T40" fmla="*/ 44 w 45"/>
                  <a:gd name="T41" fmla="*/ 53 h 80"/>
                  <a:gd name="T42" fmla="*/ 45 w 45"/>
                  <a:gd name="T43" fmla="*/ 51 h 80"/>
                  <a:gd name="T44" fmla="*/ 45 w 45"/>
                  <a:gd name="T45" fmla="*/ 50 h 80"/>
                  <a:gd name="T46" fmla="*/ 45 w 45"/>
                  <a:gd name="T47" fmla="*/ 49 h 80"/>
                  <a:gd name="T48" fmla="*/ 45 w 45"/>
                  <a:gd name="T49" fmla="*/ 0 h 80"/>
                  <a:gd name="T50" fmla="*/ 45 w 45"/>
                  <a:gd name="T5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1"/>
                      <a:pt x="41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4"/>
                      <a:pt x="44" y="53"/>
                      <a:pt x="44" y="53"/>
                    </a:cubicBezTo>
                    <a:cubicBezTo>
                      <a:pt x="44" y="52"/>
                      <a:pt x="45" y="51"/>
                      <a:pt x="45" y="51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107"/>
              <p:cNvSpPr>
                <a:spLocks/>
              </p:cNvSpPr>
              <p:nvPr/>
            </p:nvSpPr>
            <p:spPr bwMode="auto">
              <a:xfrm>
                <a:off x="5973763" y="1760538"/>
                <a:ext cx="153988" cy="277813"/>
              </a:xfrm>
              <a:custGeom>
                <a:avLst/>
                <a:gdLst>
                  <a:gd name="T0" fmla="*/ 2 w 41"/>
                  <a:gd name="T1" fmla="*/ 50 h 74"/>
                  <a:gd name="T2" fmla="*/ 1 w 41"/>
                  <a:gd name="T3" fmla="*/ 49 h 74"/>
                  <a:gd name="T4" fmla="*/ 0 w 41"/>
                  <a:gd name="T5" fmla="*/ 48 h 74"/>
                  <a:gd name="T6" fmla="*/ 0 w 41"/>
                  <a:gd name="T7" fmla="*/ 47 h 74"/>
                  <a:gd name="T8" fmla="*/ 0 w 41"/>
                  <a:gd name="T9" fmla="*/ 0 h 74"/>
                  <a:gd name="T10" fmla="*/ 41 w 41"/>
                  <a:gd name="T11" fmla="*/ 24 h 74"/>
                  <a:gd name="T12" fmla="*/ 41 w 41"/>
                  <a:gd name="T13" fmla="*/ 74 h 74"/>
                  <a:gd name="T14" fmla="*/ 2 w 41"/>
                  <a:gd name="T15" fmla="*/ 5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4">
                    <a:moveTo>
                      <a:pt x="2" y="50"/>
                    </a:moveTo>
                    <a:cubicBezTo>
                      <a:pt x="2" y="50"/>
                      <a:pt x="1" y="50"/>
                      <a:pt x="1" y="49"/>
                    </a:cubicBezTo>
                    <a:cubicBezTo>
                      <a:pt x="1" y="49"/>
                      <a:pt x="0" y="48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108"/>
              <p:cNvSpPr>
                <a:spLocks noEditPoints="1"/>
              </p:cNvSpPr>
              <p:nvPr/>
            </p:nvSpPr>
            <p:spPr bwMode="auto">
              <a:xfrm>
                <a:off x="5965825" y="1744663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41 w 45"/>
                  <a:gd name="T3" fmla="*/ 29 h 81"/>
                  <a:gd name="T4" fmla="*/ 41 w 45"/>
                  <a:gd name="T5" fmla="*/ 31 h 81"/>
                  <a:gd name="T6" fmla="*/ 41 w 45"/>
                  <a:gd name="T7" fmla="*/ 32 h 81"/>
                  <a:gd name="T8" fmla="*/ 41 w 45"/>
                  <a:gd name="T9" fmla="*/ 74 h 81"/>
                  <a:gd name="T10" fmla="*/ 5 w 45"/>
                  <a:gd name="T11" fmla="*/ 52 h 81"/>
                  <a:gd name="T12" fmla="*/ 4 w 45"/>
                  <a:gd name="T13" fmla="*/ 52 h 81"/>
                  <a:gd name="T14" fmla="*/ 4 w 45"/>
                  <a:gd name="T15" fmla="*/ 51 h 81"/>
                  <a:gd name="T16" fmla="*/ 4 w 45"/>
                  <a:gd name="T17" fmla="*/ 51 h 81"/>
                  <a:gd name="T18" fmla="*/ 4 w 45"/>
                  <a:gd name="T19" fmla="*/ 7 h 81"/>
                  <a:gd name="T20" fmla="*/ 0 w 45"/>
                  <a:gd name="T21" fmla="*/ 0 h 81"/>
                  <a:gd name="T22" fmla="*/ 0 w 45"/>
                  <a:gd name="T23" fmla="*/ 1 h 81"/>
                  <a:gd name="T24" fmla="*/ 0 w 45"/>
                  <a:gd name="T25" fmla="*/ 51 h 81"/>
                  <a:gd name="T26" fmla="*/ 0 w 45"/>
                  <a:gd name="T27" fmla="*/ 53 h 81"/>
                  <a:gd name="T28" fmla="*/ 1 w 45"/>
                  <a:gd name="T29" fmla="*/ 54 h 81"/>
                  <a:gd name="T30" fmla="*/ 3 w 45"/>
                  <a:gd name="T31" fmla="*/ 56 h 81"/>
                  <a:gd name="T32" fmla="*/ 3 w 45"/>
                  <a:gd name="T33" fmla="*/ 56 h 81"/>
                  <a:gd name="T34" fmla="*/ 42 w 45"/>
                  <a:gd name="T35" fmla="*/ 79 h 81"/>
                  <a:gd name="T36" fmla="*/ 44 w 45"/>
                  <a:gd name="T37" fmla="*/ 80 h 81"/>
                  <a:gd name="T38" fmla="*/ 44 w 45"/>
                  <a:gd name="T39" fmla="*/ 81 h 81"/>
                  <a:gd name="T40" fmla="*/ 45 w 45"/>
                  <a:gd name="T41" fmla="*/ 81 h 81"/>
                  <a:gd name="T42" fmla="*/ 45 w 45"/>
                  <a:gd name="T43" fmla="*/ 32 h 81"/>
                  <a:gd name="T44" fmla="*/ 45 w 45"/>
                  <a:gd name="T45" fmla="*/ 31 h 81"/>
                  <a:gd name="T46" fmla="*/ 45 w 45"/>
                  <a:gd name="T47" fmla="*/ 29 h 81"/>
                  <a:gd name="T48" fmla="*/ 45 w 45"/>
                  <a:gd name="T49" fmla="*/ 28 h 81"/>
                  <a:gd name="T50" fmla="*/ 45 w 45"/>
                  <a:gd name="T51" fmla="*/ 27 h 81"/>
                  <a:gd name="T52" fmla="*/ 45 w 45"/>
                  <a:gd name="T53" fmla="*/ 27 h 81"/>
                  <a:gd name="T54" fmla="*/ 44 w 45"/>
                  <a:gd name="T55" fmla="*/ 27 h 81"/>
                  <a:gd name="T56" fmla="*/ 44 w 45"/>
                  <a:gd name="T57" fmla="*/ 27 h 81"/>
                  <a:gd name="T58" fmla="*/ 0 w 45"/>
                  <a:gd name="T5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5" y="52"/>
                      <a:pt x="4" y="52"/>
                    </a:cubicBezTo>
                    <a:cubicBezTo>
                      <a:pt x="4" y="52"/>
                      <a:pt x="4" y="52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1" y="53"/>
                      <a:pt x="1" y="54"/>
                      <a:pt x="1" y="54"/>
                    </a:cubicBezTo>
                    <a:cubicBezTo>
                      <a:pt x="2" y="55"/>
                      <a:pt x="2" y="55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109"/>
              <p:cNvSpPr>
                <a:spLocks/>
              </p:cNvSpPr>
              <p:nvPr/>
            </p:nvSpPr>
            <p:spPr bwMode="auto">
              <a:xfrm>
                <a:off x="6157913" y="1763713"/>
                <a:ext cx="153988" cy="274638"/>
              </a:xfrm>
              <a:custGeom>
                <a:avLst/>
                <a:gdLst>
                  <a:gd name="T0" fmla="*/ 0 w 41"/>
                  <a:gd name="T1" fmla="*/ 23 h 73"/>
                  <a:gd name="T2" fmla="*/ 41 w 41"/>
                  <a:gd name="T3" fmla="*/ 0 h 73"/>
                  <a:gd name="T4" fmla="*/ 41 w 41"/>
                  <a:gd name="T5" fmla="*/ 46 h 73"/>
                  <a:gd name="T6" fmla="*/ 41 w 41"/>
                  <a:gd name="T7" fmla="*/ 47 h 73"/>
                  <a:gd name="T8" fmla="*/ 40 w 41"/>
                  <a:gd name="T9" fmla="*/ 48 h 73"/>
                  <a:gd name="T10" fmla="*/ 40 w 41"/>
                  <a:gd name="T11" fmla="*/ 49 h 73"/>
                  <a:gd name="T12" fmla="*/ 36 w 41"/>
                  <a:gd name="T13" fmla="*/ 51 h 73"/>
                  <a:gd name="T14" fmla="*/ 0 w 41"/>
                  <a:gd name="T15" fmla="*/ 73 h 73"/>
                  <a:gd name="T16" fmla="*/ 0 w 41"/>
                  <a:gd name="T17" fmla="*/ 2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73">
                    <a:moveTo>
                      <a:pt x="0" y="23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46"/>
                      <a:pt x="41" y="46"/>
                      <a:pt x="41" y="47"/>
                    </a:cubicBezTo>
                    <a:cubicBezTo>
                      <a:pt x="41" y="47"/>
                      <a:pt x="41" y="48"/>
                      <a:pt x="40" y="48"/>
                    </a:cubicBezTo>
                    <a:cubicBezTo>
                      <a:pt x="40" y="48"/>
                      <a:pt x="40" y="49"/>
                      <a:pt x="40" y="49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110"/>
              <p:cNvSpPr>
                <a:spLocks noEditPoints="1"/>
              </p:cNvSpPr>
              <p:nvPr/>
            </p:nvSpPr>
            <p:spPr bwMode="auto">
              <a:xfrm>
                <a:off x="6149975" y="1749425"/>
                <a:ext cx="169863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9 h 80"/>
                  <a:gd name="T4" fmla="*/ 41 w 45"/>
                  <a:gd name="T5" fmla="*/ 50 h 80"/>
                  <a:gd name="T6" fmla="*/ 41 w 45"/>
                  <a:gd name="T7" fmla="*/ 50 h 80"/>
                  <a:gd name="T8" fmla="*/ 45 w 45"/>
                  <a:gd name="T9" fmla="*/ 51 h 80"/>
                  <a:gd name="T10" fmla="*/ 41 w 45"/>
                  <a:gd name="T11" fmla="*/ 50 h 80"/>
                  <a:gd name="T12" fmla="*/ 41 w 45"/>
                  <a:gd name="T13" fmla="*/ 51 h 80"/>
                  <a:gd name="T14" fmla="*/ 40 w 45"/>
                  <a:gd name="T15" fmla="*/ 51 h 80"/>
                  <a:gd name="T16" fmla="*/ 40 w 45"/>
                  <a:gd name="T17" fmla="*/ 51 h 80"/>
                  <a:gd name="T18" fmla="*/ 37 w 45"/>
                  <a:gd name="T19" fmla="*/ 53 h 80"/>
                  <a:gd name="T20" fmla="*/ 4 w 45"/>
                  <a:gd name="T21" fmla="*/ 73 h 80"/>
                  <a:gd name="T22" fmla="*/ 4 w 45"/>
                  <a:gd name="T23" fmla="*/ 34 h 80"/>
                  <a:gd name="T24" fmla="*/ 4 w 45"/>
                  <a:gd name="T25" fmla="*/ 30 h 80"/>
                  <a:gd name="T26" fmla="*/ 4 w 45"/>
                  <a:gd name="T27" fmla="*/ 29 h 80"/>
                  <a:gd name="T28" fmla="*/ 4 w 45"/>
                  <a:gd name="T29" fmla="*/ 29 h 80"/>
                  <a:gd name="T30" fmla="*/ 6 w 45"/>
                  <a:gd name="T31" fmla="*/ 28 h 80"/>
                  <a:gd name="T32" fmla="*/ 41 w 45"/>
                  <a:gd name="T33" fmla="*/ 7 h 80"/>
                  <a:gd name="T34" fmla="*/ 45 w 45"/>
                  <a:gd name="T35" fmla="*/ 0 h 80"/>
                  <a:gd name="T36" fmla="*/ 45 w 45"/>
                  <a:gd name="T37" fmla="*/ 0 h 80"/>
                  <a:gd name="T38" fmla="*/ 4 w 45"/>
                  <a:gd name="T39" fmla="*/ 24 h 80"/>
                  <a:gd name="T40" fmla="*/ 2 w 45"/>
                  <a:gd name="T41" fmla="*/ 25 h 80"/>
                  <a:gd name="T42" fmla="*/ 1 w 45"/>
                  <a:gd name="T43" fmla="*/ 26 h 80"/>
                  <a:gd name="T44" fmla="*/ 0 w 45"/>
                  <a:gd name="T45" fmla="*/ 26 h 80"/>
                  <a:gd name="T46" fmla="*/ 0 w 45"/>
                  <a:gd name="T47" fmla="*/ 27 h 80"/>
                  <a:gd name="T48" fmla="*/ 0 w 45"/>
                  <a:gd name="T49" fmla="*/ 27 h 80"/>
                  <a:gd name="T50" fmla="*/ 0 w 45"/>
                  <a:gd name="T51" fmla="*/ 27 h 80"/>
                  <a:gd name="T52" fmla="*/ 0 w 45"/>
                  <a:gd name="T53" fmla="*/ 29 h 80"/>
                  <a:gd name="T54" fmla="*/ 0 w 45"/>
                  <a:gd name="T55" fmla="*/ 30 h 80"/>
                  <a:gd name="T56" fmla="*/ 0 w 45"/>
                  <a:gd name="T57" fmla="*/ 34 h 80"/>
                  <a:gd name="T58" fmla="*/ 0 w 45"/>
                  <a:gd name="T59" fmla="*/ 80 h 80"/>
                  <a:gd name="T60" fmla="*/ 1 w 45"/>
                  <a:gd name="T61" fmla="*/ 80 h 80"/>
                  <a:gd name="T62" fmla="*/ 39 w 45"/>
                  <a:gd name="T63" fmla="*/ 57 h 80"/>
                  <a:gd name="T64" fmla="*/ 42 w 45"/>
                  <a:gd name="T65" fmla="*/ 55 h 80"/>
                  <a:gd name="T66" fmla="*/ 42 w 45"/>
                  <a:gd name="T67" fmla="*/ 55 h 80"/>
                  <a:gd name="T68" fmla="*/ 43 w 45"/>
                  <a:gd name="T69" fmla="*/ 54 h 80"/>
                  <a:gd name="T70" fmla="*/ 44 w 45"/>
                  <a:gd name="T71" fmla="*/ 53 h 80"/>
                  <a:gd name="T72" fmla="*/ 44 w 45"/>
                  <a:gd name="T73" fmla="*/ 53 h 80"/>
                  <a:gd name="T74" fmla="*/ 45 w 45"/>
                  <a:gd name="T75" fmla="*/ 52 h 80"/>
                  <a:gd name="T76" fmla="*/ 45 w 45"/>
                  <a:gd name="T77" fmla="*/ 51 h 80"/>
                  <a:gd name="T78" fmla="*/ 45 w 45"/>
                  <a:gd name="T79" fmla="*/ 50 h 80"/>
                  <a:gd name="T80" fmla="*/ 45 w 45"/>
                  <a:gd name="T81" fmla="*/ 49 h 80"/>
                  <a:gd name="T82" fmla="*/ 45 w 45"/>
                  <a:gd name="T83" fmla="*/ 2 h 80"/>
                  <a:gd name="T84" fmla="*/ 45 w 45"/>
                  <a:gd name="T85" fmla="*/ 0 h 80"/>
                  <a:gd name="T86" fmla="*/ 45 w 45"/>
                  <a:gd name="T87" fmla="*/ 0 h 80"/>
                  <a:gd name="T88" fmla="*/ 45 w 45"/>
                  <a:gd name="T8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1" y="80"/>
                      <a:pt x="1" y="80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5"/>
                      <a:pt x="43" y="55"/>
                      <a:pt x="43" y="54"/>
                    </a:cubicBezTo>
                    <a:cubicBezTo>
                      <a:pt x="43" y="54"/>
                      <a:pt x="44" y="54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5" y="52"/>
                      <a:pt x="45" y="52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5" y="51"/>
                      <a:pt x="45" y="50"/>
                      <a:pt x="45" y="50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111"/>
              <p:cNvSpPr>
                <a:spLocks/>
              </p:cNvSpPr>
              <p:nvPr/>
            </p:nvSpPr>
            <p:spPr bwMode="auto">
              <a:xfrm>
                <a:off x="5988050" y="1643063"/>
                <a:ext cx="312738" cy="180975"/>
              </a:xfrm>
              <a:custGeom>
                <a:avLst/>
                <a:gdLst>
                  <a:gd name="T0" fmla="*/ 0 w 83"/>
                  <a:gd name="T1" fmla="*/ 24 h 48"/>
                  <a:gd name="T2" fmla="*/ 39 w 83"/>
                  <a:gd name="T3" fmla="*/ 0 h 48"/>
                  <a:gd name="T4" fmla="*/ 40 w 83"/>
                  <a:gd name="T5" fmla="*/ 0 h 48"/>
                  <a:gd name="T6" fmla="*/ 41 w 83"/>
                  <a:gd name="T7" fmla="*/ 0 h 48"/>
                  <a:gd name="T8" fmla="*/ 43 w 83"/>
                  <a:gd name="T9" fmla="*/ 0 h 48"/>
                  <a:gd name="T10" fmla="*/ 43 w 83"/>
                  <a:gd name="T11" fmla="*/ 0 h 48"/>
                  <a:gd name="T12" fmla="*/ 83 w 83"/>
                  <a:gd name="T13" fmla="*/ 24 h 48"/>
                  <a:gd name="T14" fmla="*/ 41 w 83"/>
                  <a:gd name="T15" fmla="*/ 48 h 48"/>
                  <a:gd name="T16" fmla="*/ 0 w 83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48">
                    <a:moveTo>
                      <a:pt x="0" y="24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41" y="48"/>
                      <a:pt x="41" y="48"/>
                      <a:pt x="41" y="48"/>
                    </a:cubicBez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112"/>
              <p:cNvSpPr>
                <a:spLocks noEditPoints="1"/>
              </p:cNvSpPr>
              <p:nvPr/>
            </p:nvSpPr>
            <p:spPr bwMode="auto">
              <a:xfrm>
                <a:off x="5973763" y="1635125"/>
                <a:ext cx="341313" cy="200025"/>
              </a:xfrm>
              <a:custGeom>
                <a:avLst/>
                <a:gdLst>
                  <a:gd name="T0" fmla="*/ 45 w 91"/>
                  <a:gd name="T1" fmla="*/ 4 h 53"/>
                  <a:gd name="T2" fmla="*/ 45 w 91"/>
                  <a:gd name="T3" fmla="*/ 4 h 53"/>
                  <a:gd name="T4" fmla="*/ 46 w 91"/>
                  <a:gd name="T5" fmla="*/ 4 h 53"/>
                  <a:gd name="T6" fmla="*/ 46 w 91"/>
                  <a:gd name="T7" fmla="*/ 4 h 53"/>
                  <a:gd name="T8" fmla="*/ 83 w 91"/>
                  <a:gd name="T9" fmla="*/ 26 h 53"/>
                  <a:gd name="T10" fmla="*/ 46 w 91"/>
                  <a:gd name="T11" fmla="*/ 48 h 53"/>
                  <a:gd name="T12" fmla="*/ 45 w 91"/>
                  <a:gd name="T13" fmla="*/ 48 h 53"/>
                  <a:gd name="T14" fmla="*/ 8 w 91"/>
                  <a:gd name="T15" fmla="*/ 26 h 53"/>
                  <a:gd name="T16" fmla="*/ 44 w 91"/>
                  <a:gd name="T17" fmla="*/ 4 h 53"/>
                  <a:gd name="T18" fmla="*/ 45 w 91"/>
                  <a:gd name="T19" fmla="*/ 4 h 53"/>
                  <a:gd name="T20" fmla="*/ 45 w 91"/>
                  <a:gd name="T21" fmla="*/ 4 h 53"/>
                  <a:gd name="T22" fmla="*/ 45 w 91"/>
                  <a:gd name="T23" fmla="*/ 4 h 53"/>
                  <a:gd name="T24" fmla="*/ 45 w 91"/>
                  <a:gd name="T25" fmla="*/ 0 h 53"/>
                  <a:gd name="T26" fmla="*/ 44 w 91"/>
                  <a:gd name="T27" fmla="*/ 0 h 53"/>
                  <a:gd name="T28" fmla="*/ 44 w 91"/>
                  <a:gd name="T29" fmla="*/ 0 h 53"/>
                  <a:gd name="T30" fmla="*/ 42 w 91"/>
                  <a:gd name="T31" fmla="*/ 1 h 53"/>
                  <a:gd name="T32" fmla="*/ 1 w 91"/>
                  <a:gd name="T33" fmla="*/ 25 h 53"/>
                  <a:gd name="T34" fmla="*/ 0 w 91"/>
                  <a:gd name="T35" fmla="*/ 26 h 53"/>
                  <a:gd name="T36" fmla="*/ 44 w 91"/>
                  <a:gd name="T37" fmla="*/ 52 h 53"/>
                  <a:gd name="T38" fmla="*/ 45 w 91"/>
                  <a:gd name="T39" fmla="*/ 53 h 53"/>
                  <a:gd name="T40" fmla="*/ 46 w 91"/>
                  <a:gd name="T41" fmla="*/ 52 h 53"/>
                  <a:gd name="T42" fmla="*/ 48 w 91"/>
                  <a:gd name="T43" fmla="*/ 51 h 53"/>
                  <a:gd name="T44" fmla="*/ 89 w 91"/>
                  <a:gd name="T45" fmla="*/ 27 h 53"/>
                  <a:gd name="T46" fmla="*/ 91 w 91"/>
                  <a:gd name="T47" fmla="*/ 26 h 53"/>
                  <a:gd name="T48" fmla="*/ 89 w 91"/>
                  <a:gd name="T49" fmla="*/ 25 h 53"/>
                  <a:gd name="T50" fmla="*/ 48 w 91"/>
                  <a:gd name="T51" fmla="*/ 1 h 53"/>
                  <a:gd name="T52" fmla="*/ 48 w 91"/>
                  <a:gd name="T53" fmla="*/ 0 h 53"/>
                  <a:gd name="T54" fmla="*/ 46 w 91"/>
                  <a:gd name="T55" fmla="*/ 0 h 53"/>
                  <a:gd name="T56" fmla="*/ 45 w 91"/>
                  <a:gd name="T5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1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2" y="1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0" y="26"/>
                      <a:pt x="0" y="26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89" y="25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0"/>
                      <a:pt x="48" y="0"/>
                    </a:cubicBezTo>
                    <a:cubicBezTo>
                      <a:pt x="47" y="0"/>
                      <a:pt x="46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113"/>
              <p:cNvSpPr>
                <a:spLocks/>
              </p:cNvSpPr>
              <p:nvPr/>
            </p:nvSpPr>
            <p:spPr bwMode="auto">
              <a:xfrm>
                <a:off x="6361113" y="1651000"/>
                <a:ext cx="311150" cy="184150"/>
              </a:xfrm>
              <a:custGeom>
                <a:avLst/>
                <a:gdLst>
                  <a:gd name="T0" fmla="*/ 0 w 83"/>
                  <a:gd name="T1" fmla="*/ 24 h 49"/>
                  <a:gd name="T2" fmla="*/ 40 w 83"/>
                  <a:gd name="T3" fmla="*/ 1 h 49"/>
                  <a:gd name="T4" fmla="*/ 41 w 83"/>
                  <a:gd name="T5" fmla="*/ 0 h 49"/>
                  <a:gd name="T6" fmla="*/ 41 w 83"/>
                  <a:gd name="T7" fmla="*/ 0 h 49"/>
                  <a:gd name="T8" fmla="*/ 42 w 83"/>
                  <a:gd name="T9" fmla="*/ 1 h 49"/>
                  <a:gd name="T10" fmla="*/ 43 w 83"/>
                  <a:gd name="T11" fmla="*/ 1 h 49"/>
                  <a:gd name="T12" fmla="*/ 83 w 83"/>
                  <a:gd name="T13" fmla="*/ 25 h 49"/>
                  <a:gd name="T14" fmla="*/ 41 w 83"/>
                  <a:gd name="T15" fmla="*/ 49 h 49"/>
                  <a:gd name="T16" fmla="*/ 0 w 83"/>
                  <a:gd name="T17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49">
                    <a:moveTo>
                      <a:pt x="0" y="2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41" y="49"/>
                      <a:pt x="41" y="49"/>
                      <a:pt x="41" y="49"/>
                    </a:cubicBez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114"/>
              <p:cNvSpPr>
                <a:spLocks noEditPoints="1"/>
              </p:cNvSpPr>
              <p:nvPr/>
            </p:nvSpPr>
            <p:spPr bwMode="auto">
              <a:xfrm>
                <a:off x="6350000" y="1643063"/>
                <a:ext cx="338138" cy="200025"/>
              </a:xfrm>
              <a:custGeom>
                <a:avLst/>
                <a:gdLst>
                  <a:gd name="T0" fmla="*/ 45 w 90"/>
                  <a:gd name="T1" fmla="*/ 4 h 53"/>
                  <a:gd name="T2" fmla="*/ 45 w 90"/>
                  <a:gd name="T3" fmla="*/ 4 h 53"/>
                  <a:gd name="T4" fmla="*/ 45 w 90"/>
                  <a:gd name="T5" fmla="*/ 5 h 53"/>
                  <a:gd name="T6" fmla="*/ 82 w 90"/>
                  <a:gd name="T7" fmla="*/ 27 h 53"/>
                  <a:gd name="T8" fmla="*/ 45 w 90"/>
                  <a:gd name="T9" fmla="*/ 49 h 53"/>
                  <a:gd name="T10" fmla="*/ 44 w 90"/>
                  <a:gd name="T11" fmla="*/ 49 h 53"/>
                  <a:gd name="T12" fmla="*/ 44 w 90"/>
                  <a:gd name="T13" fmla="*/ 49 h 53"/>
                  <a:gd name="T14" fmla="*/ 44 w 90"/>
                  <a:gd name="T15" fmla="*/ 49 h 53"/>
                  <a:gd name="T16" fmla="*/ 42 w 90"/>
                  <a:gd name="T17" fmla="*/ 48 h 53"/>
                  <a:gd name="T18" fmla="*/ 7 w 90"/>
                  <a:gd name="T19" fmla="*/ 26 h 53"/>
                  <a:gd name="T20" fmla="*/ 16 w 90"/>
                  <a:gd name="T21" fmla="*/ 21 h 53"/>
                  <a:gd name="T22" fmla="*/ 43 w 90"/>
                  <a:gd name="T23" fmla="*/ 5 h 53"/>
                  <a:gd name="T24" fmla="*/ 44 w 90"/>
                  <a:gd name="T25" fmla="*/ 5 h 53"/>
                  <a:gd name="T26" fmla="*/ 44 w 90"/>
                  <a:gd name="T27" fmla="*/ 4 h 53"/>
                  <a:gd name="T28" fmla="*/ 45 w 90"/>
                  <a:gd name="T29" fmla="*/ 4 h 53"/>
                  <a:gd name="T30" fmla="*/ 44 w 90"/>
                  <a:gd name="T31" fmla="*/ 0 h 53"/>
                  <a:gd name="T32" fmla="*/ 44 w 90"/>
                  <a:gd name="T33" fmla="*/ 0 h 53"/>
                  <a:gd name="T34" fmla="*/ 44 w 90"/>
                  <a:gd name="T35" fmla="*/ 0 h 53"/>
                  <a:gd name="T36" fmla="*/ 42 w 90"/>
                  <a:gd name="T37" fmla="*/ 1 h 53"/>
                  <a:gd name="T38" fmla="*/ 42 w 90"/>
                  <a:gd name="T39" fmla="*/ 1 h 53"/>
                  <a:gd name="T40" fmla="*/ 14 w 90"/>
                  <a:gd name="T41" fmla="*/ 18 h 53"/>
                  <a:gd name="T42" fmla="*/ 0 w 90"/>
                  <a:gd name="T43" fmla="*/ 26 h 53"/>
                  <a:gd name="T44" fmla="*/ 0 w 90"/>
                  <a:gd name="T45" fmla="*/ 26 h 53"/>
                  <a:gd name="T46" fmla="*/ 40 w 90"/>
                  <a:gd name="T47" fmla="*/ 51 h 53"/>
                  <a:gd name="T48" fmla="*/ 42 w 90"/>
                  <a:gd name="T49" fmla="*/ 52 h 53"/>
                  <a:gd name="T50" fmla="*/ 42 w 90"/>
                  <a:gd name="T51" fmla="*/ 52 h 53"/>
                  <a:gd name="T52" fmla="*/ 44 w 90"/>
                  <a:gd name="T53" fmla="*/ 53 h 53"/>
                  <a:gd name="T54" fmla="*/ 44 w 90"/>
                  <a:gd name="T55" fmla="*/ 53 h 53"/>
                  <a:gd name="T56" fmla="*/ 47 w 90"/>
                  <a:gd name="T57" fmla="*/ 52 h 53"/>
                  <a:gd name="T58" fmla="*/ 90 w 90"/>
                  <a:gd name="T59" fmla="*/ 27 h 53"/>
                  <a:gd name="T60" fmla="*/ 89 w 90"/>
                  <a:gd name="T61" fmla="*/ 26 h 53"/>
                  <a:gd name="T62" fmla="*/ 47 w 90"/>
                  <a:gd name="T63" fmla="*/ 1 h 53"/>
                  <a:gd name="T64" fmla="*/ 46 w 90"/>
                  <a:gd name="T65" fmla="*/ 1 h 53"/>
                  <a:gd name="T66" fmla="*/ 44 w 90"/>
                  <a:gd name="T6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0" h="53">
                    <a:moveTo>
                      <a:pt x="45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5"/>
                      <a:pt x="45" y="5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4"/>
                      <a:pt x="44" y="4"/>
                    </a:cubicBezTo>
                    <a:cubicBezTo>
                      <a:pt x="44" y="4"/>
                      <a:pt x="44" y="4"/>
                      <a:pt x="45" y="4"/>
                    </a:cubicBezTo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0" y="27"/>
                      <a:pt x="89" y="26"/>
                      <a:pt x="89" y="26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6" y="1"/>
                      <a:pt x="46" y="1"/>
                    </a:cubicBezTo>
                    <a:cubicBezTo>
                      <a:pt x="45" y="0"/>
                      <a:pt x="45" y="0"/>
                      <a:pt x="4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115"/>
              <p:cNvSpPr>
                <a:spLocks/>
              </p:cNvSpPr>
              <p:nvPr/>
            </p:nvSpPr>
            <p:spPr bwMode="auto">
              <a:xfrm>
                <a:off x="6529388" y="1771650"/>
                <a:ext cx="153988" cy="274638"/>
              </a:xfrm>
              <a:custGeom>
                <a:avLst/>
                <a:gdLst>
                  <a:gd name="T0" fmla="*/ 0 w 41"/>
                  <a:gd name="T1" fmla="*/ 24 h 73"/>
                  <a:gd name="T2" fmla="*/ 41 w 41"/>
                  <a:gd name="T3" fmla="*/ 0 h 73"/>
                  <a:gd name="T4" fmla="*/ 41 w 41"/>
                  <a:gd name="T5" fmla="*/ 47 h 73"/>
                  <a:gd name="T6" fmla="*/ 41 w 41"/>
                  <a:gd name="T7" fmla="*/ 47 h 73"/>
                  <a:gd name="T8" fmla="*/ 41 w 41"/>
                  <a:gd name="T9" fmla="*/ 48 h 73"/>
                  <a:gd name="T10" fmla="*/ 40 w 41"/>
                  <a:gd name="T11" fmla="*/ 50 h 73"/>
                  <a:gd name="T12" fmla="*/ 0 w 41"/>
                  <a:gd name="T13" fmla="*/ 73 h 73"/>
                  <a:gd name="T14" fmla="*/ 0 w 41"/>
                  <a:gd name="T15" fmla="*/ 2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3">
                    <a:moveTo>
                      <a:pt x="0" y="24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9"/>
                      <a:pt x="40" y="49"/>
                      <a:pt x="40" y="50"/>
                    </a:cubicBezTo>
                    <a:cubicBezTo>
                      <a:pt x="0" y="73"/>
                      <a:pt x="0" y="73"/>
                      <a:pt x="0" y="73"/>
                    </a:cubicBez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116"/>
              <p:cNvSpPr>
                <a:spLocks noEditPoints="1"/>
              </p:cNvSpPr>
              <p:nvPr/>
            </p:nvSpPr>
            <p:spPr bwMode="auto">
              <a:xfrm>
                <a:off x="6523038" y="1760538"/>
                <a:ext cx="168275" cy="300038"/>
              </a:xfrm>
              <a:custGeom>
                <a:avLst/>
                <a:gdLst>
                  <a:gd name="T0" fmla="*/ 41 w 45"/>
                  <a:gd name="T1" fmla="*/ 7 h 80"/>
                  <a:gd name="T2" fmla="*/ 41 w 45"/>
                  <a:gd name="T3" fmla="*/ 47 h 80"/>
                  <a:gd name="T4" fmla="*/ 41 w 45"/>
                  <a:gd name="T5" fmla="*/ 49 h 80"/>
                  <a:gd name="T6" fmla="*/ 41 w 45"/>
                  <a:gd name="T7" fmla="*/ 50 h 80"/>
                  <a:gd name="T8" fmla="*/ 41 w 45"/>
                  <a:gd name="T9" fmla="*/ 50 h 80"/>
                  <a:gd name="T10" fmla="*/ 41 w 45"/>
                  <a:gd name="T11" fmla="*/ 51 h 80"/>
                  <a:gd name="T12" fmla="*/ 4 w 45"/>
                  <a:gd name="T13" fmla="*/ 73 h 80"/>
                  <a:gd name="T14" fmla="*/ 4 w 45"/>
                  <a:gd name="T15" fmla="*/ 28 h 80"/>
                  <a:gd name="T16" fmla="*/ 5 w 45"/>
                  <a:gd name="T17" fmla="*/ 28 h 80"/>
                  <a:gd name="T18" fmla="*/ 7 w 45"/>
                  <a:gd name="T19" fmla="*/ 27 h 80"/>
                  <a:gd name="T20" fmla="*/ 41 w 45"/>
                  <a:gd name="T21" fmla="*/ 7 h 80"/>
                  <a:gd name="T22" fmla="*/ 45 w 45"/>
                  <a:gd name="T23" fmla="*/ 0 h 80"/>
                  <a:gd name="T24" fmla="*/ 5 w 45"/>
                  <a:gd name="T25" fmla="*/ 23 h 80"/>
                  <a:gd name="T26" fmla="*/ 3 w 45"/>
                  <a:gd name="T27" fmla="*/ 24 h 80"/>
                  <a:gd name="T28" fmla="*/ 1 w 45"/>
                  <a:gd name="T29" fmla="*/ 25 h 80"/>
                  <a:gd name="T30" fmla="*/ 0 w 45"/>
                  <a:gd name="T31" fmla="*/ 26 h 80"/>
                  <a:gd name="T32" fmla="*/ 0 w 45"/>
                  <a:gd name="T33" fmla="*/ 77 h 80"/>
                  <a:gd name="T34" fmla="*/ 0 w 45"/>
                  <a:gd name="T35" fmla="*/ 80 h 80"/>
                  <a:gd name="T36" fmla="*/ 1 w 45"/>
                  <a:gd name="T37" fmla="*/ 79 h 80"/>
                  <a:gd name="T38" fmla="*/ 43 w 45"/>
                  <a:gd name="T39" fmla="*/ 54 h 80"/>
                  <a:gd name="T40" fmla="*/ 45 w 45"/>
                  <a:gd name="T41" fmla="*/ 52 h 80"/>
                  <a:gd name="T42" fmla="*/ 45 w 45"/>
                  <a:gd name="T43" fmla="*/ 51 h 80"/>
                  <a:gd name="T44" fmla="*/ 45 w 45"/>
                  <a:gd name="T45" fmla="*/ 50 h 80"/>
                  <a:gd name="T46" fmla="*/ 45 w 45"/>
                  <a:gd name="T47" fmla="*/ 50 h 80"/>
                  <a:gd name="T48" fmla="*/ 45 w 45"/>
                  <a:gd name="T49" fmla="*/ 47 h 80"/>
                  <a:gd name="T50" fmla="*/ 45 w 45"/>
                  <a:gd name="T51" fmla="*/ 0 h 80"/>
                  <a:gd name="T52" fmla="*/ 45 w 45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" h="80">
                    <a:moveTo>
                      <a:pt x="41" y="7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9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41" y="7"/>
                      <a:pt x="41" y="7"/>
                      <a:pt x="41" y="7"/>
                    </a:cubicBezTo>
                    <a:moveTo>
                      <a:pt x="45" y="0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1" y="80"/>
                      <a:pt x="1" y="79"/>
                      <a:pt x="1" y="79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4"/>
                      <a:pt x="44" y="53"/>
                      <a:pt x="45" y="52"/>
                    </a:cubicBezTo>
                    <a:cubicBezTo>
                      <a:pt x="45" y="52"/>
                      <a:pt x="45" y="51"/>
                      <a:pt x="45" y="51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117"/>
              <p:cNvSpPr>
                <a:spLocks/>
              </p:cNvSpPr>
              <p:nvPr/>
            </p:nvSpPr>
            <p:spPr bwMode="auto">
              <a:xfrm>
                <a:off x="6345238" y="1766888"/>
                <a:ext cx="153988" cy="279400"/>
              </a:xfrm>
              <a:custGeom>
                <a:avLst/>
                <a:gdLst>
                  <a:gd name="T0" fmla="*/ 2 w 41"/>
                  <a:gd name="T1" fmla="*/ 51 h 74"/>
                  <a:gd name="T2" fmla="*/ 1 w 41"/>
                  <a:gd name="T3" fmla="*/ 49 h 74"/>
                  <a:gd name="T4" fmla="*/ 0 w 41"/>
                  <a:gd name="T5" fmla="*/ 48 h 74"/>
                  <a:gd name="T6" fmla="*/ 0 w 41"/>
                  <a:gd name="T7" fmla="*/ 47 h 74"/>
                  <a:gd name="T8" fmla="*/ 0 w 41"/>
                  <a:gd name="T9" fmla="*/ 0 h 74"/>
                  <a:gd name="T10" fmla="*/ 41 w 41"/>
                  <a:gd name="T11" fmla="*/ 25 h 74"/>
                  <a:gd name="T12" fmla="*/ 41 w 41"/>
                  <a:gd name="T13" fmla="*/ 74 h 74"/>
                  <a:gd name="T14" fmla="*/ 2 w 41"/>
                  <a:gd name="T15" fmla="*/ 5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4">
                    <a:moveTo>
                      <a:pt x="2" y="51"/>
                    </a:moveTo>
                    <a:cubicBezTo>
                      <a:pt x="2" y="50"/>
                      <a:pt x="1" y="50"/>
                      <a:pt x="1" y="49"/>
                    </a:cubicBezTo>
                    <a:cubicBezTo>
                      <a:pt x="1" y="49"/>
                      <a:pt x="1" y="49"/>
                      <a:pt x="0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74"/>
                      <a:pt x="41" y="74"/>
                      <a:pt x="41" y="74"/>
                    </a:cubicBezTo>
                    <a:lnTo>
                      <a:pt x="2" y="5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118"/>
              <p:cNvSpPr>
                <a:spLocks noEditPoints="1"/>
              </p:cNvSpPr>
              <p:nvPr/>
            </p:nvSpPr>
            <p:spPr bwMode="auto">
              <a:xfrm>
                <a:off x="6337300" y="1755775"/>
                <a:ext cx="169863" cy="304800"/>
              </a:xfrm>
              <a:custGeom>
                <a:avLst/>
                <a:gdLst>
                  <a:gd name="T0" fmla="*/ 4 w 45"/>
                  <a:gd name="T1" fmla="*/ 7 h 81"/>
                  <a:gd name="T2" fmla="*/ 38 w 45"/>
                  <a:gd name="T3" fmla="*/ 27 h 81"/>
                  <a:gd name="T4" fmla="*/ 39 w 45"/>
                  <a:gd name="T5" fmla="*/ 28 h 81"/>
                  <a:gd name="T6" fmla="*/ 40 w 45"/>
                  <a:gd name="T7" fmla="*/ 28 h 81"/>
                  <a:gd name="T8" fmla="*/ 40 w 45"/>
                  <a:gd name="T9" fmla="*/ 28 h 81"/>
                  <a:gd name="T10" fmla="*/ 41 w 45"/>
                  <a:gd name="T11" fmla="*/ 29 h 81"/>
                  <a:gd name="T12" fmla="*/ 41 w 45"/>
                  <a:gd name="T13" fmla="*/ 29 h 81"/>
                  <a:gd name="T14" fmla="*/ 41 w 45"/>
                  <a:gd name="T15" fmla="*/ 29 h 81"/>
                  <a:gd name="T16" fmla="*/ 41 w 45"/>
                  <a:gd name="T17" fmla="*/ 74 h 81"/>
                  <a:gd name="T18" fmla="*/ 5 w 45"/>
                  <a:gd name="T19" fmla="*/ 52 h 81"/>
                  <a:gd name="T20" fmla="*/ 5 w 45"/>
                  <a:gd name="T21" fmla="*/ 51 h 81"/>
                  <a:gd name="T22" fmla="*/ 5 w 45"/>
                  <a:gd name="T23" fmla="*/ 51 h 81"/>
                  <a:gd name="T24" fmla="*/ 5 w 45"/>
                  <a:gd name="T25" fmla="*/ 51 h 81"/>
                  <a:gd name="T26" fmla="*/ 4 w 45"/>
                  <a:gd name="T27" fmla="*/ 51 h 81"/>
                  <a:gd name="T28" fmla="*/ 4 w 45"/>
                  <a:gd name="T29" fmla="*/ 50 h 81"/>
                  <a:gd name="T30" fmla="*/ 4 w 45"/>
                  <a:gd name="T31" fmla="*/ 49 h 81"/>
                  <a:gd name="T32" fmla="*/ 4 w 45"/>
                  <a:gd name="T33" fmla="*/ 48 h 81"/>
                  <a:gd name="T34" fmla="*/ 4 w 45"/>
                  <a:gd name="T35" fmla="*/ 47 h 81"/>
                  <a:gd name="T36" fmla="*/ 4 w 45"/>
                  <a:gd name="T37" fmla="*/ 7 h 81"/>
                  <a:gd name="T38" fmla="*/ 0 w 45"/>
                  <a:gd name="T39" fmla="*/ 0 h 81"/>
                  <a:gd name="T40" fmla="*/ 0 w 45"/>
                  <a:gd name="T41" fmla="*/ 1 h 81"/>
                  <a:gd name="T42" fmla="*/ 0 w 45"/>
                  <a:gd name="T43" fmla="*/ 1 h 81"/>
                  <a:gd name="T44" fmla="*/ 0 w 45"/>
                  <a:gd name="T45" fmla="*/ 3 h 81"/>
                  <a:gd name="T46" fmla="*/ 0 w 45"/>
                  <a:gd name="T47" fmla="*/ 47 h 81"/>
                  <a:gd name="T48" fmla="*/ 0 w 45"/>
                  <a:gd name="T49" fmla="*/ 48 h 81"/>
                  <a:gd name="T50" fmla="*/ 0 w 45"/>
                  <a:gd name="T51" fmla="*/ 49 h 81"/>
                  <a:gd name="T52" fmla="*/ 0 w 45"/>
                  <a:gd name="T53" fmla="*/ 49 h 81"/>
                  <a:gd name="T54" fmla="*/ 0 w 45"/>
                  <a:gd name="T55" fmla="*/ 50 h 81"/>
                  <a:gd name="T56" fmla="*/ 0 w 45"/>
                  <a:gd name="T57" fmla="*/ 51 h 81"/>
                  <a:gd name="T58" fmla="*/ 0 w 45"/>
                  <a:gd name="T59" fmla="*/ 51 h 81"/>
                  <a:gd name="T60" fmla="*/ 0 w 45"/>
                  <a:gd name="T61" fmla="*/ 51 h 81"/>
                  <a:gd name="T62" fmla="*/ 1 w 45"/>
                  <a:gd name="T63" fmla="*/ 53 h 81"/>
                  <a:gd name="T64" fmla="*/ 1 w 45"/>
                  <a:gd name="T65" fmla="*/ 53 h 81"/>
                  <a:gd name="T66" fmla="*/ 1 w 45"/>
                  <a:gd name="T67" fmla="*/ 53 h 81"/>
                  <a:gd name="T68" fmla="*/ 3 w 45"/>
                  <a:gd name="T69" fmla="*/ 55 h 81"/>
                  <a:gd name="T70" fmla="*/ 41 w 45"/>
                  <a:gd name="T71" fmla="*/ 78 h 81"/>
                  <a:gd name="T72" fmla="*/ 43 w 45"/>
                  <a:gd name="T73" fmla="*/ 79 h 81"/>
                  <a:gd name="T74" fmla="*/ 45 w 45"/>
                  <a:gd name="T75" fmla="*/ 80 h 81"/>
                  <a:gd name="T76" fmla="*/ 45 w 45"/>
                  <a:gd name="T77" fmla="*/ 80 h 81"/>
                  <a:gd name="T78" fmla="*/ 45 w 45"/>
                  <a:gd name="T79" fmla="*/ 81 h 81"/>
                  <a:gd name="T80" fmla="*/ 45 w 45"/>
                  <a:gd name="T81" fmla="*/ 80 h 81"/>
                  <a:gd name="T82" fmla="*/ 45 w 45"/>
                  <a:gd name="T83" fmla="*/ 77 h 81"/>
                  <a:gd name="T84" fmla="*/ 45 w 45"/>
                  <a:gd name="T85" fmla="*/ 27 h 81"/>
                  <a:gd name="T86" fmla="*/ 45 w 45"/>
                  <a:gd name="T87" fmla="*/ 27 h 81"/>
                  <a:gd name="T88" fmla="*/ 45 w 45"/>
                  <a:gd name="T89" fmla="*/ 26 h 81"/>
                  <a:gd name="T90" fmla="*/ 44 w 45"/>
                  <a:gd name="T91" fmla="*/ 26 h 81"/>
                  <a:gd name="T92" fmla="*/ 43 w 45"/>
                  <a:gd name="T93" fmla="*/ 26 h 81"/>
                  <a:gd name="T94" fmla="*/ 43 w 45"/>
                  <a:gd name="T95" fmla="*/ 25 h 81"/>
                  <a:gd name="T96" fmla="*/ 42 w 45"/>
                  <a:gd name="T97" fmla="*/ 25 h 81"/>
                  <a:gd name="T98" fmla="*/ 42 w 45"/>
                  <a:gd name="T99" fmla="*/ 25 h 81"/>
                  <a:gd name="T100" fmla="*/ 41 w 45"/>
                  <a:gd name="T101" fmla="*/ 24 h 81"/>
                  <a:gd name="T102" fmla="*/ 40 w 45"/>
                  <a:gd name="T103" fmla="*/ 23 h 81"/>
                  <a:gd name="T104" fmla="*/ 0 w 45"/>
                  <a:gd name="T105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" h="81">
                    <a:moveTo>
                      <a:pt x="4" y="7"/>
                    </a:move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5" y="51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1"/>
                      <a:pt x="4" y="50"/>
                      <a:pt x="4" y="50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7"/>
                      <a:pt x="4" y="7"/>
                      <a:pt x="4" y="7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" y="52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2" y="54"/>
                      <a:pt x="2" y="55"/>
                      <a:pt x="3" y="55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80"/>
                      <a:pt x="45" y="80"/>
                      <a:pt x="45" y="81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06" name="오른쪽 화살표[R] 105"/>
            <p:cNvSpPr/>
            <p:nvPr/>
          </p:nvSpPr>
          <p:spPr>
            <a:xfrm>
              <a:off x="3332820" y="2535238"/>
              <a:ext cx="396044" cy="327025"/>
            </a:xfrm>
            <a:prstGeom prst="rightArrow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188573" y="2088989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i="1" dirty="0" smtClean="0">
                <a:solidFill>
                  <a:srgbClr val="F2C9D4"/>
                </a:solidFill>
                <a:latin typeface="Noto Sans" charset="0"/>
                <a:ea typeface="Noto Sans" charset="0"/>
                <a:cs typeface="Noto Sans" charset="0"/>
              </a:rPr>
              <a:t>Agility</a:t>
            </a:r>
            <a:endParaRPr kumimoji="1" lang="ko-KR" altLang="en-US" sz="2800" i="1" dirty="0">
              <a:solidFill>
                <a:srgbClr val="F2C9D4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721587" y="2785257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i="1" dirty="0" smtClean="0">
                <a:solidFill>
                  <a:srgbClr val="F2C9D4"/>
                </a:solidFill>
                <a:latin typeface="Noto Sans" charset="0"/>
                <a:ea typeface="Noto Sans" charset="0"/>
                <a:cs typeface="Noto Sans" charset="0"/>
              </a:rPr>
              <a:t>Scale</a:t>
            </a:r>
            <a:endParaRPr kumimoji="1" lang="ko-KR" altLang="en-US" sz="2800" i="1" dirty="0">
              <a:solidFill>
                <a:srgbClr val="F2C9D4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608486" y="3480763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i="1" smtClean="0">
                <a:solidFill>
                  <a:srgbClr val="F2C9D4"/>
                </a:solidFill>
                <a:latin typeface="Noto Sans" charset="0"/>
                <a:ea typeface="Noto Sans" charset="0"/>
                <a:cs typeface="Noto Sans" charset="0"/>
              </a:rPr>
              <a:t>Speed</a:t>
            </a:r>
            <a:endParaRPr kumimoji="1" lang="ko-KR" altLang="en-US" sz="2800" i="1" dirty="0">
              <a:solidFill>
                <a:srgbClr val="F2C9D4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255046" y="4260599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i="1" dirty="0" smtClean="0">
                <a:solidFill>
                  <a:srgbClr val="F2C9D4"/>
                </a:solidFill>
                <a:latin typeface="Noto Sans" charset="0"/>
                <a:ea typeface="Noto Sans" charset="0"/>
                <a:cs typeface="Noto Sans" charset="0"/>
              </a:rPr>
              <a:t>Safety</a:t>
            </a:r>
            <a:endParaRPr kumimoji="1" lang="ko-KR" altLang="en-US" sz="2800" i="1" dirty="0">
              <a:solidFill>
                <a:srgbClr val="F2C9D4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56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6" y="1630248"/>
            <a:ext cx="1804992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하지만 기존의 모놀리식 애플리케이션에서 마이크로서비스 아키텍처로 전환함에 따라 또 다른 문제점들이 발생합니다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lang="en-US" altLang="ko-KR" dirty="0" smtClean="0">
              <a:latin typeface="Noto Sans" charset="0"/>
              <a:ea typeface="Noto Sans" charset="0"/>
              <a:cs typeface="Noto Sans" charset="0"/>
            </a:endParaRPr>
          </a:p>
          <a:p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이를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Service Mesh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를 통해 해결할 수 있습니다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마이크로서비스의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복잡성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43143" y="2011519"/>
            <a:ext cx="4030848" cy="674733"/>
          </a:xfrm>
          <a:prstGeom prst="rect">
            <a:avLst/>
          </a:prstGeom>
          <a:solidFill>
            <a:srgbClr val="F2C9D4"/>
          </a:solidFill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MSA Challenges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43143" y="2737697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Discovery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943143" y="3098779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Load Balancing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43143" y="3459861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Failure Recovery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943143" y="3820943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Metrics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943143" y="4182025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Monitoring, Logging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943143" y="4543107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A/B Testing, Canary Releases, 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943143" y="5626353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Distribute tracing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943143" y="4904189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spc="-15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Access Control</a:t>
            </a:r>
            <a:endParaRPr lang="ko-KR" altLang="en-US" sz="1600" b="1" spc="-15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943143" y="5265271"/>
            <a:ext cx="4030848" cy="309637"/>
          </a:xfrm>
          <a:prstGeom prst="rect">
            <a:avLst/>
          </a:prstGeom>
          <a:solidFill>
            <a:srgbClr val="D9718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Authentication</a:t>
            </a:r>
            <a:endParaRPr lang="ko-KR" altLang="en-US" sz="1600" b="1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86701" y="5265271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Service Mesh Architecture</a:t>
            </a:r>
            <a:endParaRPr kumimoji="1" lang="ko-KR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 descr="Untitl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5121043" y="3381015"/>
            <a:ext cx="3413824" cy="879857"/>
          </a:xfrm>
          <a:prstGeom prst="rect">
            <a:avLst/>
          </a:prstGeom>
        </p:spPr>
      </p:pic>
      <p:pic>
        <p:nvPicPr>
          <p:cNvPr id="3074" name="Picture 2" descr="ervice mesh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47" y="2421710"/>
            <a:ext cx="41910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75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</a:t>
            </a:r>
            <a:r>
              <a:rPr lang="ko-KR" altLang="en-US" dirty="0" smtClean="0"/>
              <a:t>는 왜 필요한가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425110" y="2035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374311" y="2323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rot="10800000">
            <a:off x="3309804" y="2069259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9" name="Freeform 765"/>
          <p:cNvSpPr>
            <a:spLocks noEditPoints="1"/>
          </p:cNvSpPr>
          <p:nvPr/>
        </p:nvSpPr>
        <p:spPr bwMode="auto">
          <a:xfrm rot="1800000">
            <a:off x="2425109" y="3287171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2374310" y="3575203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 rot="10800000">
            <a:off x="3194773" y="4493673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4" name="Freeform 765"/>
          <p:cNvSpPr>
            <a:spLocks noEditPoints="1"/>
          </p:cNvSpPr>
          <p:nvPr/>
        </p:nvSpPr>
        <p:spPr bwMode="auto">
          <a:xfrm rot="1800000">
            <a:off x="2425109" y="44892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2374310" y="47772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 rot="10800000">
            <a:off x="3266940" y="3295765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09804" y="4714234"/>
            <a:ext cx="6201971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구현체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13102" y="2268341"/>
            <a:ext cx="4430320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마이크로서비스의 복잡성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9896" y="3539319"/>
            <a:ext cx="4758934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?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/>
              <a:t>Service </a:t>
            </a:r>
            <a:r>
              <a:rPr lang="en-US" altLang="ko-KR" sz="1400" dirty="0"/>
              <a:t>Mesh </a:t>
            </a:r>
            <a:r>
              <a:rPr lang="ko-KR" altLang="en-US" dirty="0" smtClean="0"/>
              <a:t>는 서비스 </a:t>
            </a:r>
            <a:r>
              <a:rPr lang="ko-KR" altLang="en-US" dirty="0"/>
              <a:t>간 통신을 추상화하여 안전하고</a:t>
            </a:r>
            <a:r>
              <a:rPr lang="en-US" altLang="ko-KR" dirty="0"/>
              <a:t>, </a:t>
            </a:r>
            <a:r>
              <a:rPr lang="ko-KR" altLang="en-US" dirty="0"/>
              <a:t>빠르고</a:t>
            </a:r>
            <a:r>
              <a:rPr lang="en-US" altLang="ko-KR" dirty="0"/>
              <a:t>, </a:t>
            </a:r>
            <a:r>
              <a:rPr lang="ko-KR" altLang="en-US" dirty="0"/>
              <a:t>신뢰할 수 있게 만드는 전용 </a:t>
            </a:r>
            <a:r>
              <a:rPr lang="en-US" altLang="ko-KR" sz="1400" dirty="0" err="1"/>
              <a:t>InfraStructure</a:t>
            </a:r>
            <a:r>
              <a:rPr lang="en-US" altLang="ko-KR" sz="1400" dirty="0"/>
              <a:t> Layer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en-US" altLang="ko-KR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Service Mesh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란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?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4401" y="1585755"/>
            <a:ext cx="10258424" cy="4594602"/>
            <a:chOff x="488504" y="1052736"/>
            <a:chExt cx="8892988" cy="3708412"/>
          </a:xfrm>
        </p:grpSpPr>
        <p:grpSp>
          <p:nvGrpSpPr>
            <p:cNvPr id="8" name="그룹 7"/>
            <p:cNvGrpSpPr/>
            <p:nvPr/>
          </p:nvGrpSpPr>
          <p:grpSpPr>
            <a:xfrm>
              <a:off x="488504" y="1052736"/>
              <a:ext cx="1953732" cy="994422"/>
              <a:chOff x="1878502" y="2063365"/>
              <a:chExt cx="3146505" cy="1761679"/>
            </a:xfrm>
          </p:grpSpPr>
          <p:grpSp>
            <p:nvGrpSpPr>
              <p:cNvPr id="188" name="그룹 187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97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98" name="그룹 197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99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00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01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89" name="그룹 188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94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95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96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90" name="직선 연결선[R] 189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1" name="직사각형 190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2809107" y="1060078"/>
              <a:ext cx="1953732" cy="994422"/>
              <a:chOff x="1878502" y="2063365"/>
              <a:chExt cx="3146505" cy="1761679"/>
            </a:xfrm>
          </p:grpSpPr>
          <p:grpSp>
            <p:nvGrpSpPr>
              <p:cNvPr id="174" name="그룹 173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83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84" name="그룹 183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85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86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87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75" name="그룹 174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80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81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82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76" name="직선 연결선[R] 175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7" name="직사각형 176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118535" y="1060078"/>
              <a:ext cx="1953732" cy="994422"/>
              <a:chOff x="1878502" y="2063365"/>
              <a:chExt cx="3146505" cy="1761679"/>
            </a:xfrm>
          </p:grpSpPr>
          <p:grpSp>
            <p:nvGrpSpPr>
              <p:cNvPr id="160" name="그룹 159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69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70" name="그룹 169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71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72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73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61" name="그룹 160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66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67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68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62" name="직선 연결선[R] 161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" name="직사각형 162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7427760" y="1067420"/>
              <a:ext cx="1953732" cy="994422"/>
              <a:chOff x="1878502" y="2063365"/>
              <a:chExt cx="3146505" cy="1761679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55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56" name="그룹 155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57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58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59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47" name="그룹 146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52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53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54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48" name="직선 연결선[R] 147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9" name="직사각형 148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88504" y="2383890"/>
              <a:ext cx="1953732" cy="994422"/>
              <a:chOff x="1878502" y="2063365"/>
              <a:chExt cx="3146505" cy="1761679"/>
            </a:xfrm>
          </p:grpSpPr>
          <p:grpSp>
            <p:nvGrpSpPr>
              <p:cNvPr id="132" name="그룹 131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41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42" name="그룹 141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43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44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45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38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39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40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34" name="직선 연결선[R] 133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" name="직사각형 134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2809107" y="2391232"/>
              <a:ext cx="1953732" cy="994422"/>
              <a:chOff x="1878502" y="2063365"/>
              <a:chExt cx="3146505" cy="1761679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27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28" name="그룹 127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29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30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31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19" name="그룹 118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24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25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26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20" name="직선 연결선[R] 119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직사각형 120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118535" y="2391232"/>
              <a:ext cx="1953732" cy="994422"/>
              <a:chOff x="1878502" y="2063365"/>
              <a:chExt cx="3146505" cy="1761679"/>
            </a:xfrm>
          </p:grpSpPr>
          <p:grpSp>
            <p:nvGrpSpPr>
              <p:cNvPr id="104" name="그룹 103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113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14" name="그룹 113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15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16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17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105" name="그룹 104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110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11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112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106" name="직선 연결선[R] 105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직사각형 106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7427760" y="2398574"/>
              <a:ext cx="1953732" cy="994422"/>
              <a:chOff x="1878502" y="2063365"/>
              <a:chExt cx="3146505" cy="1761679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99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101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02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103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91" name="그룹 90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96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97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98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92" name="직선 연결선[R] 91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직사각형 92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88504" y="3752042"/>
              <a:ext cx="1953732" cy="994422"/>
              <a:chOff x="1878502" y="2063365"/>
              <a:chExt cx="3146505" cy="1761679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85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86" name="그룹 85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87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88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89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77" name="그룹 76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82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83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84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78" name="직선 연결선[R] 77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9" name="직사각형 78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2809107" y="3759384"/>
              <a:ext cx="1953732" cy="994422"/>
              <a:chOff x="1878502" y="2063365"/>
              <a:chExt cx="3146505" cy="1761679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71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72" name="그룹 71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73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74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75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63" name="그룹 62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68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69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70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64" name="직선 연결선[R] 63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5118535" y="3759384"/>
              <a:ext cx="1953732" cy="994422"/>
              <a:chOff x="1878502" y="2063365"/>
              <a:chExt cx="3146505" cy="1761679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57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58" name="그룹 57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59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60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61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49" name="그룹 48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54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55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56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50" name="직선 연결선[R] 49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직사각형 50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7427760" y="3766726"/>
              <a:ext cx="1953732" cy="994422"/>
              <a:chOff x="1878502" y="2063365"/>
              <a:chExt cx="3146505" cy="1761679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2000672" y="2240868"/>
                <a:ext cx="1243760" cy="1242449"/>
                <a:chOff x="5457056" y="1919288"/>
                <a:chExt cx="1504950" cy="1503363"/>
              </a:xfrm>
            </p:grpSpPr>
            <p:sp>
              <p:nvSpPr>
                <p:cNvPr id="43" name="Oval 6"/>
                <p:cNvSpPr>
                  <a:spLocks noChangeArrowheads="1"/>
                </p:cNvSpPr>
                <p:nvPr/>
              </p:nvSpPr>
              <p:spPr bwMode="auto">
                <a:xfrm>
                  <a:off x="5457056" y="1919288"/>
                  <a:ext cx="1504950" cy="1503363"/>
                </a:xfrm>
                <a:prstGeom prst="ellipse">
                  <a:avLst/>
                </a:pr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grpSp>
              <p:nvGrpSpPr>
                <p:cNvPr id="44" name="그룹 43"/>
                <p:cNvGrpSpPr/>
                <p:nvPr/>
              </p:nvGrpSpPr>
              <p:grpSpPr>
                <a:xfrm>
                  <a:off x="5946006" y="2381251"/>
                  <a:ext cx="527051" cy="612775"/>
                  <a:chOff x="11277600" y="2381251"/>
                  <a:chExt cx="527051" cy="612775"/>
                </a:xfrm>
              </p:grpSpPr>
              <p:sp>
                <p:nvSpPr>
                  <p:cNvPr id="45" name="Freeform 64"/>
                  <p:cNvSpPr>
                    <a:spLocks/>
                  </p:cNvSpPr>
                  <p:nvPr/>
                </p:nvSpPr>
                <p:spPr bwMode="auto">
                  <a:xfrm>
                    <a:off x="11296650" y="2381251"/>
                    <a:ext cx="493713" cy="282575"/>
                  </a:xfrm>
                  <a:custGeom>
                    <a:avLst/>
                    <a:gdLst>
                      <a:gd name="T0" fmla="*/ 66 w 131"/>
                      <a:gd name="T1" fmla="*/ 0 h 75"/>
                      <a:gd name="T2" fmla="*/ 65 w 131"/>
                      <a:gd name="T3" fmla="*/ 0 h 75"/>
                      <a:gd name="T4" fmla="*/ 65 w 131"/>
                      <a:gd name="T5" fmla="*/ 0 h 75"/>
                      <a:gd name="T6" fmla="*/ 0 w 131"/>
                      <a:gd name="T7" fmla="*/ 38 h 75"/>
                      <a:gd name="T8" fmla="*/ 1 w 131"/>
                      <a:gd name="T9" fmla="*/ 39 h 75"/>
                      <a:gd name="T10" fmla="*/ 65 w 131"/>
                      <a:gd name="T11" fmla="*/ 75 h 75"/>
                      <a:gd name="T12" fmla="*/ 131 w 131"/>
                      <a:gd name="T13" fmla="*/ 39 h 75"/>
                      <a:gd name="T14" fmla="*/ 66 w 131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1" h="75">
                        <a:moveTo>
                          <a:pt x="66" y="0"/>
                        </a:move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38"/>
                          <a:pt x="1" y="38"/>
                          <a:pt x="1" y="39"/>
                        </a:cubicBezTo>
                        <a:cubicBezTo>
                          <a:pt x="65" y="75"/>
                          <a:pt x="65" y="75"/>
                          <a:pt x="65" y="75"/>
                        </a:cubicBezTo>
                        <a:cubicBezTo>
                          <a:pt x="131" y="39"/>
                          <a:pt x="131" y="39"/>
                          <a:pt x="131" y="39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46" name="Freeform 65"/>
                  <p:cNvSpPr>
                    <a:spLocks/>
                  </p:cNvSpPr>
                  <p:nvPr/>
                </p:nvSpPr>
                <p:spPr bwMode="auto">
                  <a:xfrm>
                    <a:off x="11277600" y="2578101"/>
                    <a:ext cx="238125" cy="415925"/>
                  </a:xfrm>
                  <a:custGeom>
                    <a:avLst/>
                    <a:gdLst>
                      <a:gd name="T0" fmla="*/ 0 w 63"/>
                      <a:gd name="T1" fmla="*/ 72 h 111"/>
                      <a:gd name="T2" fmla="*/ 1 w 63"/>
                      <a:gd name="T3" fmla="*/ 74 h 111"/>
                      <a:gd name="T4" fmla="*/ 63 w 63"/>
                      <a:gd name="T5" fmla="*/ 111 h 111"/>
                      <a:gd name="T6" fmla="*/ 63 w 63"/>
                      <a:gd name="T7" fmla="*/ 35 h 111"/>
                      <a:gd name="T8" fmla="*/ 0 w 63"/>
                      <a:gd name="T9" fmla="*/ 0 h 111"/>
                      <a:gd name="T10" fmla="*/ 0 w 63"/>
                      <a:gd name="T11" fmla="*/ 7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1">
                        <a:moveTo>
                          <a:pt x="0" y="72"/>
                        </a:moveTo>
                        <a:cubicBezTo>
                          <a:pt x="0" y="73"/>
                          <a:pt x="1" y="73"/>
                          <a:pt x="1" y="74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cubicBezTo>
                          <a:pt x="63" y="35"/>
                          <a:pt x="63" y="35"/>
                          <a:pt x="63" y="3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47" name="Freeform 66"/>
                  <p:cNvSpPr>
                    <a:spLocks/>
                  </p:cNvSpPr>
                  <p:nvPr/>
                </p:nvSpPr>
                <p:spPr bwMode="auto">
                  <a:xfrm>
                    <a:off x="11568113" y="2581276"/>
                    <a:ext cx="236538" cy="412750"/>
                  </a:xfrm>
                  <a:custGeom>
                    <a:avLst/>
                    <a:gdLst>
                      <a:gd name="T0" fmla="*/ 0 w 63"/>
                      <a:gd name="T1" fmla="*/ 110 h 110"/>
                      <a:gd name="T2" fmla="*/ 63 w 63"/>
                      <a:gd name="T3" fmla="*/ 73 h 110"/>
                      <a:gd name="T4" fmla="*/ 63 w 63"/>
                      <a:gd name="T5" fmla="*/ 71 h 110"/>
                      <a:gd name="T6" fmla="*/ 63 w 63"/>
                      <a:gd name="T7" fmla="*/ 0 h 110"/>
                      <a:gd name="T8" fmla="*/ 0 w 63"/>
                      <a:gd name="T9" fmla="*/ 35 h 110"/>
                      <a:gd name="T10" fmla="*/ 0 w 63"/>
                      <a:gd name="T11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10">
                        <a:moveTo>
                          <a:pt x="0" y="110"/>
                        </a:moveTo>
                        <a:cubicBezTo>
                          <a:pt x="63" y="73"/>
                          <a:pt x="63" y="73"/>
                          <a:pt x="63" y="73"/>
                        </a:cubicBezTo>
                        <a:cubicBezTo>
                          <a:pt x="63" y="72"/>
                          <a:pt x="63" y="72"/>
                          <a:pt x="63" y="71"/>
                        </a:cubicBezTo>
                        <a:cubicBezTo>
                          <a:pt x="63" y="0"/>
                          <a:pt x="63" y="0"/>
                          <a:pt x="63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600"/>
                  </a:p>
                </p:txBody>
              </p:sp>
            </p:grpSp>
          </p:grpSp>
          <p:grpSp>
            <p:nvGrpSpPr>
              <p:cNvPr id="35" name="그룹 34"/>
              <p:cNvGrpSpPr/>
              <p:nvPr/>
            </p:nvGrpSpPr>
            <p:grpSpPr>
              <a:xfrm>
                <a:off x="3648523" y="2063365"/>
                <a:ext cx="1285875" cy="1617663"/>
                <a:chOff x="7998556" y="1700808"/>
                <a:chExt cx="1285875" cy="1617663"/>
              </a:xfrm>
            </p:grpSpPr>
            <p:sp>
              <p:nvSpPr>
                <p:cNvPr id="40" name="Freeform 95"/>
                <p:cNvSpPr>
                  <a:spLocks/>
                </p:cNvSpPr>
                <p:nvPr/>
              </p:nvSpPr>
              <p:spPr bwMode="auto">
                <a:xfrm>
                  <a:off x="7998556" y="1700808"/>
                  <a:ext cx="1285875" cy="1617663"/>
                </a:xfrm>
                <a:custGeom>
                  <a:avLst/>
                  <a:gdLst>
                    <a:gd name="T0" fmla="*/ 0 w 342"/>
                    <a:gd name="T1" fmla="*/ 218 h 430"/>
                    <a:gd name="T2" fmla="*/ 272 w 342"/>
                    <a:gd name="T3" fmla="*/ 331 h 430"/>
                    <a:gd name="T4" fmla="*/ 342 w 342"/>
                    <a:gd name="T5" fmla="*/ 218 h 430"/>
                    <a:gd name="T6" fmla="*/ 284 w 342"/>
                    <a:gd name="T7" fmla="*/ 118 h 430"/>
                    <a:gd name="T8" fmla="*/ 0 w 342"/>
                    <a:gd name="T9" fmla="*/ 218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2" h="430">
                      <a:moveTo>
                        <a:pt x="0" y="218"/>
                      </a:moveTo>
                      <a:cubicBezTo>
                        <a:pt x="0" y="361"/>
                        <a:pt x="172" y="430"/>
                        <a:pt x="272" y="331"/>
                      </a:cubicBezTo>
                      <a:cubicBezTo>
                        <a:pt x="300" y="302"/>
                        <a:pt x="321" y="253"/>
                        <a:pt x="342" y="218"/>
                      </a:cubicBezTo>
                      <a:cubicBezTo>
                        <a:pt x="321" y="183"/>
                        <a:pt x="306" y="147"/>
                        <a:pt x="284" y="118"/>
                      </a:cubicBezTo>
                      <a:cubicBezTo>
                        <a:pt x="192" y="0"/>
                        <a:pt x="0" y="65"/>
                        <a:pt x="0" y="218"/>
                      </a:cubicBezTo>
                      <a:close/>
                    </a:path>
                  </a:pathLst>
                </a:custGeom>
                <a:solidFill>
                  <a:srgbClr val="D971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41" name="Freeform 138"/>
                <p:cNvSpPr>
                  <a:spLocks/>
                </p:cNvSpPr>
                <p:nvPr/>
              </p:nvSpPr>
              <p:spPr bwMode="auto">
                <a:xfrm>
                  <a:off x="8408131" y="2320925"/>
                  <a:ext cx="693738" cy="330200"/>
                </a:xfrm>
                <a:custGeom>
                  <a:avLst/>
                  <a:gdLst>
                    <a:gd name="T0" fmla="*/ 167 w 184"/>
                    <a:gd name="T1" fmla="*/ 55 h 88"/>
                    <a:gd name="T2" fmla="*/ 184 w 184"/>
                    <a:gd name="T3" fmla="*/ 45 h 88"/>
                    <a:gd name="T4" fmla="*/ 184 w 184"/>
                    <a:gd name="T5" fmla="*/ 44 h 88"/>
                    <a:gd name="T6" fmla="*/ 167 w 184"/>
                    <a:gd name="T7" fmla="*/ 34 h 88"/>
                    <a:gd name="T8" fmla="*/ 166 w 184"/>
                    <a:gd name="T9" fmla="*/ 41 h 88"/>
                    <a:gd name="T10" fmla="*/ 135 w 184"/>
                    <a:gd name="T11" fmla="*/ 34 h 88"/>
                    <a:gd name="T12" fmla="*/ 167 w 184"/>
                    <a:gd name="T13" fmla="*/ 13 h 88"/>
                    <a:gd name="T14" fmla="*/ 172 w 184"/>
                    <a:gd name="T15" fmla="*/ 19 h 88"/>
                    <a:gd name="T16" fmla="*/ 182 w 184"/>
                    <a:gd name="T17" fmla="*/ 2 h 88"/>
                    <a:gd name="T18" fmla="*/ 181 w 184"/>
                    <a:gd name="T19" fmla="*/ 0 h 88"/>
                    <a:gd name="T20" fmla="*/ 168 w 184"/>
                    <a:gd name="T21" fmla="*/ 0 h 88"/>
                    <a:gd name="T22" fmla="*/ 161 w 184"/>
                    <a:gd name="T23" fmla="*/ 2 h 88"/>
                    <a:gd name="T24" fmla="*/ 164 w 184"/>
                    <a:gd name="T25" fmla="*/ 7 h 88"/>
                    <a:gd name="T26" fmla="*/ 135 w 184"/>
                    <a:gd name="T27" fmla="*/ 26 h 88"/>
                    <a:gd name="T28" fmla="*/ 118 w 184"/>
                    <a:gd name="T29" fmla="*/ 8 h 88"/>
                    <a:gd name="T30" fmla="*/ 0 w 184"/>
                    <a:gd name="T31" fmla="*/ 24 h 88"/>
                    <a:gd name="T32" fmla="*/ 9 w 184"/>
                    <a:gd name="T33" fmla="*/ 30 h 88"/>
                    <a:gd name="T34" fmla="*/ 18 w 184"/>
                    <a:gd name="T35" fmla="*/ 17 h 88"/>
                    <a:gd name="T36" fmla="*/ 126 w 184"/>
                    <a:gd name="T37" fmla="*/ 25 h 88"/>
                    <a:gd name="T38" fmla="*/ 126 w 184"/>
                    <a:gd name="T39" fmla="*/ 40 h 88"/>
                    <a:gd name="T40" fmla="*/ 126 w 184"/>
                    <a:gd name="T41" fmla="*/ 48 h 88"/>
                    <a:gd name="T42" fmla="*/ 126 w 184"/>
                    <a:gd name="T43" fmla="*/ 57 h 88"/>
                    <a:gd name="T44" fmla="*/ 118 w 184"/>
                    <a:gd name="T45" fmla="*/ 79 h 88"/>
                    <a:gd name="T46" fmla="*/ 9 w 184"/>
                    <a:gd name="T47" fmla="*/ 70 h 88"/>
                    <a:gd name="T48" fmla="*/ 5 w 184"/>
                    <a:gd name="T49" fmla="*/ 63 h 88"/>
                    <a:gd name="T50" fmla="*/ 0 w 184"/>
                    <a:gd name="T51" fmla="*/ 70 h 88"/>
                    <a:gd name="T52" fmla="*/ 118 w 184"/>
                    <a:gd name="T53" fmla="*/ 88 h 88"/>
                    <a:gd name="T54" fmla="*/ 135 w 184"/>
                    <a:gd name="T55" fmla="*/ 63 h 88"/>
                    <a:gd name="T56" fmla="*/ 159 w 184"/>
                    <a:gd name="T57" fmla="*/ 84 h 88"/>
                    <a:gd name="T58" fmla="*/ 160 w 184"/>
                    <a:gd name="T59" fmla="*/ 86 h 88"/>
                    <a:gd name="T60" fmla="*/ 180 w 184"/>
                    <a:gd name="T61" fmla="*/ 85 h 88"/>
                    <a:gd name="T62" fmla="*/ 171 w 184"/>
                    <a:gd name="T63" fmla="*/ 68 h 88"/>
                    <a:gd name="T64" fmla="*/ 169 w 184"/>
                    <a:gd name="T65" fmla="*/ 68 h 88"/>
                    <a:gd name="T66" fmla="*/ 165 w 184"/>
                    <a:gd name="T67" fmla="*/ 74 h 88"/>
                    <a:gd name="T68" fmla="*/ 135 w 184"/>
                    <a:gd name="T69" fmla="*/ 48 h 88"/>
                    <a:gd name="T70" fmla="*/ 166 w 184"/>
                    <a:gd name="T7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4" h="88">
                      <a:moveTo>
                        <a:pt x="166" y="55"/>
                      </a:moveTo>
                      <a:cubicBezTo>
                        <a:pt x="166" y="55"/>
                        <a:pt x="166" y="55"/>
                        <a:pt x="167" y="55"/>
                      </a:cubicBezTo>
                      <a:cubicBezTo>
                        <a:pt x="167" y="56"/>
                        <a:pt x="168" y="55"/>
                        <a:pt x="168" y="5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5"/>
                        <a:pt x="184" y="45"/>
                        <a:pt x="184" y="45"/>
                      </a:cubicBezTo>
                      <a:cubicBezTo>
                        <a:pt x="184" y="44"/>
                        <a:pt x="184" y="44"/>
                        <a:pt x="184" y="44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4"/>
                        <a:pt x="167" y="34"/>
                        <a:pt x="167" y="34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35" y="41"/>
                        <a:pt x="135" y="41"/>
                        <a:pt x="135" y="41"/>
                      </a:cubicBezTo>
                      <a:cubicBezTo>
                        <a:pt x="135" y="34"/>
                        <a:pt x="135" y="34"/>
                        <a:pt x="135" y="34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67" y="13"/>
                        <a:pt x="167" y="13"/>
                        <a:pt x="167" y="13"/>
                      </a:cubicBezTo>
                      <a:cubicBezTo>
                        <a:pt x="172" y="18"/>
                        <a:pt x="172" y="18"/>
                        <a:pt x="172" y="18"/>
                      </a:cubicBezTo>
                      <a:cubicBezTo>
                        <a:pt x="172" y="19"/>
                        <a:pt x="172" y="19"/>
                        <a:pt x="172" y="19"/>
                      </a:cubicBezTo>
                      <a:cubicBezTo>
                        <a:pt x="173" y="18"/>
                        <a:pt x="173" y="18"/>
                        <a:pt x="173" y="18"/>
                      </a:cubicBezTo>
                      <a:cubicBezTo>
                        <a:pt x="182" y="2"/>
                        <a:pt x="182" y="2"/>
                        <a:pt x="182" y="2"/>
                      </a:cubicBezTo>
                      <a:cubicBezTo>
                        <a:pt x="182" y="1"/>
                        <a:pt x="182" y="1"/>
                        <a:pt x="182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1" y="1"/>
                        <a:pt x="161" y="1"/>
                        <a:pt x="161" y="1"/>
                      </a:cubicBezTo>
                      <a:cubicBezTo>
                        <a:pt x="161" y="1"/>
                        <a:pt x="161" y="1"/>
                        <a:pt x="161" y="2"/>
                      </a:cubicBezTo>
                      <a:cubicBezTo>
                        <a:pt x="160" y="2"/>
                        <a:pt x="161" y="3"/>
                        <a:pt x="161" y="3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5" y="16"/>
                        <a:pt x="127" y="8"/>
                        <a:pt x="1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9" y="8"/>
                        <a:pt x="1" y="15"/>
                        <a:pt x="0" y="24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1"/>
                        <a:pt x="13" y="17"/>
                        <a:pt x="18" y="17"/>
                      </a:cubicBezTo>
                      <a:cubicBezTo>
                        <a:pt x="118" y="17"/>
                        <a:pt x="118" y="17"/>
                        <a:pt x="118" y="17"/>
                      </a:cubicBezTo>
                      <a:cubicBezTo>
                        <a:pt x="122" y="17"/>
                        <a:pt x="126" y="21"/>
                        <a:pt x="126" y="25"/>
                      </a:cubicBezTo>
                      <a:cubicBezTo>
                        <a:pt x="126" y="32"/>
                        <a:pt x="126" y="32"/>
                        <a:pt x="126" y="32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41"/>
                        <a:pt x="126" y="41"/>
                        <a:pt x="126" y="4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cubicBezTo>
                        <a:pt x="126" y="49"/>
                        <a:pt x="126" y="49"/>
                        <a:pt x="126" y="49"/>
                      </a:cubicBezTo>
                      <a:cubicBezTo>
                        <a:pt x="126" y="57"/>
                        <a:pt x="126" y="57"/>
                        <a:pt x="126" y="57"/>
                      </a:cubicBezTo>
                      <a:cubicBezTo>
                        <a:pt x="126" y="70"/>
                        <a:pt x="126" y="70"/>
                        <a:pt x="126" y="70"/>
                      </a:cubicBezTo>
                      <a:cubicBezTo>
                        <a:pt x="126" y="75"/>
                        <a:pt x="122" y="79"/>
                        <a:pt x="1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3" y="79"/>
                        <a:pt x="9" y="75"/>
                        <a:pt x="9" y="7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0"/>
                        <a:pt x="8" y="88"/>
                        <a:pt x="18" y="88"/>
                      </a:cubicBezTo>
                      <a:cubicBezTo>
                        <a:pt x="118" y="88"/>
                        <a:pt x="118" y="88"/>
                        <a:pt x="118" y="88"/>
                      </a:cubicBezTo>
                      <a:cubicBezTo>
                        <a:pt x="127" y="88"/>
                        <a:pt x="135" y="80"/>
                        <a:pt x="135" y="70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9" y="86"/>
                        <a:pt x="160" y="86"/>
                        <a:pt x="160" y="86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71" y="68"/>
                        <a:pt x="171" y="68"/>
                        <a:pt x="171" y="68"/>
                      </a:cubicBezTo>
                      <a:cubicBezTo>
                        <a:pt x="171" y="68"/>
                        <a:pt x="170" y="68"/>
                        <a:pt x="170" y="67"/>
                      </a:cubicBezTo>
                      <a:cubicBezTo>
                        <a:pt x="169" y="67"/>
                        <a:pt x="169" y="67"/>
                        <a:pt x="169" y="68"/>
                      </a:cubicBezTo>
                      <a:cubicBezTo>
                        <a:pt x="165" y="73"/>
                        <a:pt x="165" y="73"/>
                        <a:pt x="165" y="73"/>
                      </a:cubicBezTo>
                      <a:cubicBezTo>
                        <a:pt x="165" y="74"/>
                        <a:pt x="165" y="74"/>
                        <a:pt x="165" y="74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35" y="48"/>
                        <a:pt x="135" y="48"/>
                        <a:pt x="13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lnTo>
                        <a:pt x="166" y="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  <p:sp>
              <p:nvSpPr>
                <p:cNvPr id="42" name="Freeform 139"/>
                <p:cNvSpPr>
                  <a:spLocks/>
                </p:cNvSpPr>
                <p:nvPr/>
              </p:nvSpPr>
              <p:spPr bwMode="auto">
                <a:xfrm>
                  <a:off x="8198581" y="2308225"/>
                  <a:ext cx="285750" cy="354013"/>
                </a:xfrm>
                <a:custGeom>
                  <a:avLst/>
                  <a:gdLst>
                    <a:gd name="T0" fmla="*/ 49 w 76"/>
                    <a:gd name="T1" fmla="*/ 64 h 94"/>
                    <a:gd name="T2" fmla="*/ 49 w 76"/>
                    <a:gd name="T3" fmla="*/ 66 h 94"/>
                    <a:gd name="T4" fmla="*/ 56 w 76"/>
                    <a:gd name="T5" fmla="*/ 61 h 94"/>
                    <a:gd name="T6" fmla="*/ 61 w 76"/>
                    <a:gd name="T7" fmla="*/ 58 h 94"/>
                    <a:gd name="T8" fmla="*/ 65 w 76"/>
                    <a:gd name="T9" fmla="*/ 55 h 94"/>
                    <a:gd name="T10" fmla="*/ 76 w 76"/>
                    <a:gd name="T11" fmla="*/ 48 h 94"/>
                    <a:gd name="T12" fmla="*/ 65 w 76"/>
                    <a:gd name="T13" fmla="*/ 40 h 94"/>
                    <a:gd name="T14" fmla="*/ 61 w 76"/>
                    <a:gd name="T15" fmla="*/ 38 h 94"/>
                    <a:gd name="T16" fmla="*/ 56 w 76"/>
                    <a:gd name="T17" fmla="*/ 35 h 94"/>
                    <a:gd name="T18" fmla="*/ 49 w 76"/>
                    <a:gd name="T19" fmla="*/ 30 h 94"/>
                    <a:gd name="T20" fmla="*/ 49 w 76"/>
                    <a:gd name="T21" fmla="*/ 37 h 94"/>
                    <a:gd name="T22" fmla="*/ 49 w 76"/>
                    <a:gd name="T23" fmla="*/ 38 h 94"/>
                    <a:gd name="T24" fmla="*/ 49 w 76"/>
                    <a:gd name="T25" fmla="*/ 39 h 94"/>
                    <a:gd name="T26" fmla="*/ 49 w 76"/>
                    <a:gd name="T27" fmla="*/ 39 h 94"/>
                    <a:gd name="T28" fmla="*/ 45 w 76"/>
                    <a:gd name="T29" fmla="*/ 39 h 94"/>
                    <a:gd name="T30" fmla="*/ 45 w 76"/>
                    <a:gd name="T31" fmla="*/ 39 h 94"/>
                    <a:gd name="T32" fmla="*/ 42 w 76"/>
                    <a:gd name="T33" fmla="*/ 39 h 94"/>
                    <a:gd name="T34" fmla="*/ 42 w 76"/>
                    <a:gd name="T35" fmla="*/ 39 h 94"/>
                    <a:gd name="T36" fmla="*/ 13 w 76"/>
                    <a:gd name="T37" fmla="*/ 4 h 94"/>
                    <a:gd name="T38" fmla="*/ 10 w 76"/>
                    <a:gd name="T39" fmla="*/ 0 h 94"/>
                    <a:gd name="T40" fmla="*/ 7 w 76"/>
                    <a:gd name="T41" fmla="*/ 4 h 94"/>
                    <a:gd name="T42" fmla="*/ 19 w 76"/>
                    <a:gd name="T43" fmla="*/ 34 h 94"/>
                    <a:gd name="T44" fmla="*/ 39 w 76"/>
                    <a:gd name="T45" fmla="*/ 45 h 94"/>
                    <a:gd name="T46" fmla="*/ 4 w 76"/>
                    <a:gd name="T47" fmla="*/ 45 h 94"/>
                    <a:gd name="T48" fmla="*/ 0 w 76"/>
                    <a:gd name="T49" fmla="*/ 48 h 94"/>
                    <a:gd name="T50" fmla="*/ 4 w 76"/>
                    <a:gd name="T51" fmla="*/ 51 h 94"/>
                    <a:gd name="T52" fmla="*/ 33 w 76"/>
                    <a:gd name="T53" fmla="*/ 51 h 94"/>
                    <a:gd name="T54" fmla="*/ 19 w 76"/>
                    <a:gd name="T55" fmla="*/ 60 h 94"/>
                    <a:gd name="T56" fmla="*/ 7 w 76"/>
                    <a:gd name="T57" fmla="*/ 90 h 94"/>
                    <a:gd name="T58" fmla="*/ 10 w 76"/>
                    <a:gd name="T59" fmla="*/ 94 h 94"/>
                    <a:gd name="T60" fmla="*/ 13 w 76"/>
                    <a:gd name="T61" fmla="*/ 90 h 94"/>
                    <a:gd name="T62" fmla="*/ 42 w 76"/>
                    <a:gd name="T63" fmla="*/ 55 h 94"/>
                    <a:gd name="T64" fmla="*/ 42 w 76"/>
                    <a:gd name="T65" fmla="*/ 55 h 94"/>
                    <a:gd name="T66" fmla="*/ 45 w 76"/>
                    <a:gd name="T67" fmla="*/ 55 h 94"/>
                    <a:gd name="T68" fmla="*/ 45 w 76"/>
                    <a:gd name="T69" fmla="*/ 55 h 94"/>
                    <a:gd name="T70" fmla="*/ 49 w 76"/>
                    <a:gd name="T71" fmla="*/ 55 h 94"/>
                    <a:gd name="T72" fmla="*/ 49 w 76"/>
                    <a:gd name="T73" fmla="*/ 55 h 94"/>
                    <a:gd name="T74" fmla="*/ 49 w 76"/>
                    <a:gd name="T75" fmla="*/ 6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94">
                      <a:moveTo>
                        <a:pt x="49" y="64"/>
                      </a:move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6" y="61"/>
                        <a:pt x="56" y="61"/>
                        <a:pt x="56" y="61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5" y="55"/>
                        <a:pt x="65" y="55"/>
                        <a:pt x="65" y="55"/>
                      </a:cubicBezTo>
                      <a:cubicBezTo>
                        <a:pt x="76" y="48"/>
                        <a:pt x="76" y="48"/>
                        <a:pt x="76" y="48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9" y="39"/>
                        <a:pt x="49" y="39"/>
                        <a:pt x="49" y="39"/>
                      </a:cubicBezTo>
                      <a:cubicBezTo>
                        <a:pt x="48" y="39"/>
                        <a:pt x="47" y="39"/>
                        <a:pt x="45" y="39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4" y="39"/>
                        <a:pt x="43" y="39"/>
                        <a:pt x="42" y="39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26" y="35"/>
                        <a:pt x="13" y="21"/>
                        <a:pt x="13" y="4"/>
                      </a:cubicBezTo>
                      <a:cubicBezTo>
                        <a:pt x="13" y="2"/>
                        <a:pt x="12" y="0"/>
                        <a:pt x="10" y="0"/>
                      </a:cubicBezTo>
                      <a:cubicBezTo>
                        <a:pt x="8" y="0"/>
                        <a:pt x="7" y="2"/>
                        <a:pt x="7" y="4"/>
                      </a:cubicBezTo>
                      <a:cubicBezTo>
                        <a:pt x="7" y="15"/>
                        <a:pt x="11" y="26"/>
                        <a:pt x="19" y="34"/>
                      </a:cubicBezTo>
                      <a:cubicBezTo>
                        <a:pt x="24" y="39"/>
                        <a:pt x="31" y="43"/>
                        <a:pt x="39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2" y="45"/>
                        <a:pt x="0" y="46"/>
                        <a:pt x="0" y="48"/>
                      </a:cubicBezTo>
                      <a:cubicBezTo>
                        <a:pt x="0" y="50"/>
                        <a:pt x="2" y="51"/>
                        <a:pt x="4" y="51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28" y="53"/>
                        <a:pt x="23" y="56"/>
                        <a:pt x="19" y="60"/>
                      </a:cubicBezTo>
                      <a:cubicBezTo>
                        <a:pt x="11" y="68"/>
                        <a:pt x="7" y="79"/>
                        <a:pt x="7" y="90"/>
                      </a:cubicBezTo>
                      <a:cubicBezTo>
                        <a:pt x="7" y="92"/>
                        <a:pt x="8" y="94"/>
                        <a:pt x="10" y="94"/>
                      </a:cubicBezTo>
                      <a:cubicBezTo>
                        <a:pt x="12" y="94"/>
                        <a:pt x="13" y="92"/>
                        <a:pt x="13" y="90"/>
                      </a:cubicBezTo>
                      <a:cubicBezTo>
                        <a:pt x="13" y="73"/>
                        <a:pt x="26" y="59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3" y="55"/>
                        <a:pt x="44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7" y="55"/>
                        <a:pt x="48" y="55"/>
                        <a:pt x="49" y="55"/>
                      </a:cubicBezTo>
                      <a:cubicBezTo>
                        <a:pt x="49" y="55"/>
                        <a:pt x="49" y="55"/>
                        <a:pt x="49" y="55"/>
                      </a:cubicBezTo>
                      <a:cubicBezTo>
                        <a:pt x="49" y="64"/>
                        <a:pt x="49" y="64"/>
                        <a:pt x="49" y="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600"/>
                </a:p>
              </p:txBody>
            </p:sp>
          </p:grpSp>
          <p:cxnSp>
            <p:nvCxnSpPr>
              <p:cNvPr id="36" name="직선 연결선[R] 35"/>
              <p:cNvCxnSpPr/>
              <p:nvPr/>
            </p:nvCxnSpPr>
            <p:spPr>
              <a:xfrm>
                <a:off x="3244881" y="2852936"/>
                <a:ext cx="396477" cy="0"/>
              </a:xfrm>
              <a:prstGeom prst="line">
                <a:avLst/>
              </a:prstGeom>
              <a:ln w="38100">
                <a:solidFill>
                  <a:srgbClr val="7F7F7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직사각형 36"/>
              <p:cNvSpPr/>
              <p:nvPr/>
            </p:nvSpPr>
            <p:spPr>
              <a:xfrm>
                <a:off x="1878502" y="2063365"/>
                <a:ext cx="3146505" cy="1761679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004492" y="3420350"/>
                <a:ext cx="1396976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err="1" smtClean="0"/>
                  <a:t>MicroService</a:t>
                </a:r>
                <a:endParaRPr kumimoji="1" lang="ko-KR" altLang="en-US" sz="11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917991" y="3420350"/>
                <a:ext cx="745710" cy="374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100" dirty="0" smtClean="0"/>
                  <a:t>Proxy</a:t>
                </a:r>
                <a:endParaRPr kumimoji="1" lang="ko-KR" altLang="en-US" sz="1100" dirty="0"/>
              </a:p>
            </p:txBody>
          </p:sp>
        </p:grpSp>
        <p:cxnSp>
          <p:nvCxnSpPr>
            <p:cNvPr id="21" name="직선 연결선[R] 20"/>
            <p:cNvCxnSpPr/>
            <p:nvPr/>
          </p:nvCxnSpPr>
          <p:spPr>
            <a:xfrm>
              <a:off x="2336499" y="1505290"/>
              <a:ext cx="1572385" cy="0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연결선[R] 21"/>
            <p:cNvCxnSpPr>
              <a:stCxn id="60" idx="2"/>
              <a:endCxn id="135" idx="0"/>
            </p:cNvCxnSpPr>
            <p:nvPr/>
          </p:nvCxnSpPr>
          <p:spPr>
            <a:xfrm>
              <a:off x="4706578" y="1523013"/>
              <a:ext cx="1511001" cy="1331154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>
              <a:off x="4702139" y="2853930"/>
              <a:ext cx="1511001" cy="1331154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연결선[R] 23"/>
            <p:cNvCxnSpPr/>
            <p:nvPr/>
          </p:nvCxnSpPr>
          <p:spPr>
            <a:xfrm>
              <a:off x="1978551" y="3357568"/>
              <a:ext cx="0" cy="501605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연결선[R] 24"/>
            <p:cNvCxnSpPr/>
            <p:nvPr/>
          </p:nvCxnSpPr>
          <p:spPr>
            <a:xfrm>
              <a:off x="1964668" y="1991291"/>
              <a:ext cx="0" cy="501605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[R] 25"/>
            <p:cNvCxnSpPr/>
            <p:nvPr/>
          </p:nvCxnSpPr>
          <p:spPr>
            <a:xfrm>
              <a:off x="6593084" y="1997165"/>
              <a:ext cx="0" cy="501605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[R] 26"/>
            <p:cNvCxnSpPr/>
            <p:nvPr/>
          </p:nvCxnSpPr>
          <p:spPr>
            <a:xfrm>
              <a:off x="4302876" y="3357568"/>
              <a:ext cx="0" cy="501605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연결선[R] 27"/>
            <p:cNvCxnSpPr/>
            <p:nvPr/>
          </p:nvCxnSpPr>
          <p:spPr>
            <a:xfrm>
              <a:off x="2360712" y="4202170"/>
              <a:ext cx="1572385" cy="0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[R] 28"/>
            <p:cNvCxnSpPr/>
            <p:nvPr/>
          </p:nvCxnSpPr>
          <p:spPr>
            <a:xfrm>
              <a:off x="2397583" y="2840528"/>
              <a:ext cx="1511001" cy="1331154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[R] 29"/>
            <p:cNvCxnSpPr/>
            <p:nvPr/>
          </p:nvCxnSpPr>
          <p:spPr>
            <a:xfrm>
              <a:off x="6978110" y="1507515"/>
              <a:ext cx="1572385" cy="0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[R] 30"/>
            <p:cNvCxnSpPr/>
            <p:nvPr/>
          </p:nvCxnSpPr>
          <p:spPr>
            <a:xfrm>
              <a:off x="8898281" y="2034163"/>
              <a:ext cx="0" cy="501605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직선 연결선[R] 31"/>
            <p:cNvCxnSpPr/>
            <p:nvPr/>
          </p:nvCxnSpPr>
          <p:spPr>
            <a:xfrm>
              <a:off x="6968334" y="2840454"/>
              <a:ext cx="1572385" cy="0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/>
            <p:nvPr/>
          </p:nvCxnSpPr>
          <p:spPr>
            <a:xfrm>
              <a:off x="6992471" y="2861527"/>
              <a:ext cx="1511001" cy="1331154"/>
            </a:xfrm>
            <a:prstGeom prst="line">
              <a:avLst/>
            </a:prstGeom>
            <a:ln w="38100">
              <a:solidFill>
                <a:srgbClr val="D9718C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9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239"/>
            <a:ext cx="11354079" cy="547526"/>
          </a:xfrm>
        </p:spPr>
        <p:txBody>
          <a:bodyPr/>
          <a:lstStyle/>
          <a:p>
            <a:r>
              <a:rPr lang="en-US" altLang="ko-KR" sz="1400" dirty="0" smtClean="0"/>
              <a:t>Service </a:t>
            </a:r>
            <a:r>
              <a:rPr lang="en-US" altLang="ko-KR" sz="1400" dirty="0"/>
              <a:t>Mesh </a:t>
            </a:r>
            <a:r>
              <a:rPr lang="ko-KR" altLang="en-US" dirty="0" smtClean="0"/>
              <a:t>의 구현은 보통 </a:t>
            </a:r>
            <a:r>
              <a:rPr lang="ko-KR" altLang="en-US" dirty="0"/>
              <a:t>서비스의 앞단에 </a:t>
            </a:r>
            <a:r>
              <a:rPr lang="ko-KR" altLang="en-US" b="1" dirty="0"/>
              <a:t>경량화 프록시를 </a:t>
            </a:r>
            <a:r>
              <a:rPr lang="en-US" altLang="ko-KR" b="1" dirty="0" smtClean="0"/>
              <a:t> </a:t>
            </a:r>
            <a:r>
              <a:rPr lang="en-US" altLang="ko-KR" sz="1400" b="1" dirty="0" smtClean="0"/>
              <a:t>Sidecar</a:t>
            </a:r>
            <a:r>
              <a:rPr lang="ko-KR" altLang="en-US" b="1" dirty="0" smtClean="0"/>
              <a:t> </a:t>
            </a:r>
            <a:r>
              <a:rPr lang="ko-KR" altLang="en-US" b="1" dirty="0"/>
              <a:t>패턴으로 배치</a:t>
            </a:r>
            <a:r>
              <a:rPr lang="ko-KR" altLang="en-US" dirty="0"/>
              <a:t>하여 서비스 간 통신을 제어하는 방법으로 구현합니다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7070878" y="1585754"/>
            <a:ext cx="4516285" cy="465788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Sidecar </a:t>
            </a:r>
            <a:r>
              <a:rPr lang="ko-KR" altLang="en-US" sz="1400" dirty="0" smtClean="0"/>
              <a:t>패턴이란</a:t>
            </a:r>
            <a:r>
              <a:rPr lang="en-US" altLang="ko-KR" sz="14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Container </a:t>
            </a:r>
            <a:r>
              <a:rPr lang="ko-KR" altLang="en-US" sz="1400" dirty="0" smtClean="0"/>
              <a:t>디자인 패턴의 일종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/>
              <a:t>기본 </a:t>
            </a:r>
            <a:r>
              <a:rPr lang="ko-KR" altLang="en-US" sz="1400" dirty="0" smtClean="0"/>
              <a:t>애플리케이션 외 </a:t>
            </a:r>
            <a:r>
              <a:rPr lang="ko-KR" altLang="en-US" sz="1400" dirty="0"/>
              <a:t>필요한 추가 기능을 별도의 </a:t>
            </a:r>
            <a:r>
              <a:rPr lang="ko-KR" altLang="en-US" sz="1400" dirty="0" smtClean="0"/>
              <a:t>애플리케이션으로 </a:t>
            </a:r>
            <a:r>
              <a:rPr lang="ko-KR" altLang="en-US" sz="1400" dirty="0"/>
              <a:t>구현하고 이를 동일한 프로세스 또는 컨테이너 내부에 배치하는 </a:t>
            </a:r>
            <a:r>
              <a:rPr lang="ko-KR" altLang="en-US" sz="1400" dirty="0" smtClean="0"/>
              <a:t>것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애플리케이션과 함께 컨테이너에 </a:t>
            </a:r>
            <a:r>
              <a:rPr lang="ko-KR" altLang="en-US" sz="1400" dirty="0"/>
              <a:t>배치된 </a:t>
            </a:r>
            <a:r>
              <a:rPr lang="en-US" altLang="ko-KR" sz="1400" dirty="0" smtClean="0"/>
              <a:t>Sidecar</a:t>
            </a:r>
            <a:r>
              <a:rPr lang="ko-KR" altLang="en-US" sz="1400" dirty="0" smtClean="0"/>
              <a:t>는 </a:t>
            </a:r>
            <a:r>
              <a:rPr lang="ko-KR" altLang="en-US" sz="1400" dirty="0"/>
              <a:t>저장 공간</a:t>
            </a:r>
            <a:r>
              <a:rPr lang="en-US" altLang="ko-KR" sz="1400" dirty="0"/>
              <a:t>, </a:t>
            </a:r>
            <a:r>
              <a:rPr lang="ko-KR" altLang="en-US" sz="1400" dirty="0"/>
              <a:t>네트워크 등의 리소스를 </a:t>
            </a:r>
            <a:r>
              <a:rPr lang="ko-KR" altLang="en-US" sz="1400" dirty="0" smtClean="0"/>
              <a:t>공유하며 이를 통해 모니터링에 필요한 </a:t>
            </a:r>
            <a:r>
              <a:rPr lang="en-US" altLang="ko-KR" sz="1400" dirty="0" smtClean="0"/>
              <a:t>metrics </a:t>
            </a:r>
            <a:r>
              <a:rPr lang="ko-KR" altLang="en-US" sz="1400" dirty="0" smtClean="0"/>
              <a:t>수집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로깅</a:t>
            </a:r>
            <a:r>
              <a:rPr lang="en-US" altLang="ko-KR" sz="1400" dirty="0"/>
              <a:t>, </a:t>
            </a:r>
            <a:r>
              <a:rPr lang="ko-KR" altLang="en-US" sz="1400" dirty="0"/>
              <a:t>프록시 </a:t>
            </a:r>
            <a:r>
              <a:rPr lang="ko-KR" altLang="en-US" sz="1400" dirty="0" smtClean="0"/>
              <a:t>등을 수행함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장점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기본 애플리케이션의 로직을 수정하지 않고 별도의 추가 기능을 수행 가능함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애플리케이션의 </a:t>
            </a:r>
            <a:r>
              <a:rPr lang="en-US" altLang="ko-KR" sz="1400" dirty="0"/>
              <a:t>polyglot </a:t>
            </a:r>
            <a:r>
              <a:rPr lang="ko-KR" altLang="en-US" sz="1400" dirty="0" smtClean="0"/>
              <a:t>프로그래밍이 가능하기 때문에 최적화된 언어로 개발을 진행함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endParaRPr lang="en-US" altLang="ko-KR" dirty="0"/>
          </a:p>
          <a:p>
            <a:pPr marL="370350" indent="-285750" algn="l">
              <a:buFontTx/>
              <a:buChar char="-"/>
            </a:pP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055447" y="2105434"/>
            <a:ext cx="5445366" cy="3103053"/>
            <a:chOff x="1055447" y="2105434"/>
            <a:chExt cx="3212503" cy="1871393"/>
          </a:xfrm>
        </p:grpSpPr>
        <p:grpSp>
          <p:nvGrpSpPr>
            <p:cNvPr id="8" name="그룹 7"/>
            <p:cNvGrpSpPr/>
            <p:nvPr/>
          </p:nvGrpSpPr>
          <p:grpSpPr>
            <a:xfrm>
              <a:off x="1055447" y="2310656"/>
              <a:ext cx="1361948" cy="1436471"/>
              <a:chOff x="5457056" y="1919288"/>
              <a:chExt cx="1504950" cy="1503363"/>
            </a:xfrm>
          </p:grpSpPr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5457056" y="1919288"/>
                <a:ext cx="1504950" cy="1503363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5946006" y="2381251"/>
                <a:ext cx="527051" cy="612775"/>
                <a:chOff x="11277600" y="2381251"/>
                <a:chExt cx="527051" cy="612775"/>
              </a:xfrm>
            </p:grpSpPr>
            <p:sp>
              <p:nvSpPr>
                <p:cNvPr id="13" name="Freeform 64"/>
                <p:cNvSpPr>
                  <a:spLocks/>
                </p:cNvSpPr>
                <p:nvPr/>
              </p:nvSpPr>
              <p:spPr bwMode="auto">
                <a:xfrm>
                  <a:off x="11296650" y="2381251"/>
                  <a:ext cx="493713" cy="282575"/>
                </a:xfrm>
                <a:custGeom>
                  <a:avLst/>
                  <a:gdLst>
                    <a:gd name="T0" fmla="*/ 66 w 131"/>
                    <a:gd name="T1" fmla="*/ 0 h 75"/>
                    <a:gd name="T2" fmla="*/ 65 w 131"/>
                    <a:gd name="T3" fmla="*/ 0 h 75"/>
                    <a:gd name="T4" fmla="*/ 65 w 131"/>
                    <a:gd name="T5" fmla="*/ 0 h 75"/>
                    <a:gd name="T6" fmla="*/ 0 w 131"/>
                    <a:gd name="T7" fmla="*/ 38 h 75"/>
                    <a:gd name="T8" fmla="*/ 1 w 131"/>
                    <a:gd name="T9" fmla="*/ 39 h 75"/>
                    <a:gd name="T10" fmla="*/ 65 w 131"/>
                    <a:gd name="T11" fmla="*/ 75 h 75"/>
                    <a:gd name="T12" fmla="*/ 131 w 131"/>
                    <a:gd name="T13" fmla="*/ 39 h 75"/>
                    <a:gd name="T14" fmla="*/ 66 w 131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75">
                      <a:moveTo>
                        <a:pt x="66" y="0"/>
                      </a:move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38"/>
                        <a:pt x="1" y="38"/>
                        <a:pt x="1" y="39"/>
                      </a:cubicBezTo>
                      <a:cubicBezTo>
                        <a:pt x="65" y="75"/>
                        <a:pt x="65" y="75"/>
                        <a:pt x="65" y="75"/>
                      </a:cubicBezTo>
                      <a:cubicBezTo>
                        <a:pt x="131" y="39"/>
                        <a:pt x="131" y="39"/>
                        <a:pt x="131" y="39"/>
                      </a:cubicBez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" name="Freeform 65"/>
                <p:cNvSpPr>
                  <a:spLocks/>
                </p:cNvSpPr>
                <p:nvPr/>
              </p:nvSpPr>
              <p:spPr bwMode="auto">
                <a:xfrm>
                  <a:off x="11277600" y="2578101"/>
                  <a:ext cx="238125" cy="415925"/>
                </a:xfrm>
                <a:custGeom>
                  <a:avLst/>
                  <a:gdLst>
                    <a:gd name="T0" fmla="*/ 0 w 63"/>
                    <a:gd name="T1" fmla="*/ 72 h 111"/>
                    <a:gd name="T2" fmla="*/ 1 w 63"/>
                    <a:gd name="T3" fmla="*/ 74 h 111"/>
                    <a:gd name="T4" fmla="*/ 63 w 63"/>
                    <a:gd name="T5" fmla="*/ 111 h 111"/>
                    <a:gd name="T6" fmla="*/ 63 w 63"/>
                    <a:gd name="T7" fmla="*/ 35 h 111"/>
                    <a:gd name="T8" fmla="*/ 0 w 63"/>
                    <a:gd name="T9" fmla="*/ 0 h 111"/>
                    <a:gd name="T10" fmla="*/ 0 w 63"/>
                    <a:gd name="T11" fmla="*/ 72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" h="111">
                      <a:moveTo>
                        <a:pt x="0" y="72"/>
                      </a:moveTo>
                      <a:cubicBezTo>
                        <a:pt x="0" y="73"/>
                        <a:pt x="1" y="73"/>
                        <a:pt x="1" y="74"/>
                      </a:cubicBezTo>
                      <a:cubicBezTo>
                        <a:pt x="63" y="111"/>
                        <a:pt x="63" y="111"/>
                        <a:pt x="63" y="111"/>
                      </a:cubicBezTo>
                      <a:cubicBezTo>
                        <a:pt x="63" y="35"/>
                        <a:pt x="63" y="35"/>
                        <a:pt x="63" y="35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6"/>
                <p:cNvSpPr>
                  <a:spLocks/>
                </p:cNvSpPr>
                <p:nvPr/>
              </p:nvSpPr>
              <p:spPr bwMode="auto">
                <a:xfrm>
                  <a:off x="11568113" y="2581276"/>
                  <a:ext cx="236538" cy="412750"/>
                </a:xfrm>
                <a:custGeom>
                  <a:avLst/>
                  <a:gdLst>
                    <a:gd name="T0" fmla="*/ 0 w 63"/>
                    <a:gd name="T1" fmla="*/ 110 h 110"/>
                    <a:gd name="T2" fmla="*/ 63 w 63"/>
                    <a:gd name="T3" fmla="*/ 73 h 110"/>
                    <a:gd name="T4" fmla="*/ 63 w 63"/>
                    <a:gd name="T5" fmla="*/ 71 h 110"/>
                    <a:gd name="T6" fmla="*/ 63 w 63"/>
                    <a:gd name="T7" fmla="*/ 0 h 110"/>
                    <a:gd name="T8" fmla="*/ 0 w 63"/>
                    <a:gd name="T9" fmla="*/ 35 h 110"/>
                    <a:gd name="T10" fmla="*/ 0 w 63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" h="110">
                      <a:moveTo>
                        <a:pt x="0" y="110"/>
                      </a:moveTo>
                      <a:cubicBezTo>
                        <a:pt x="63" y="73"/>
                        <a:pt x="63" y="73"/>
                        <a:pt x="63" y="73"/>
                      </a:cubicBezTo>
                      <a:cubicBezTo>
                        <a:pt x="63" y="72"/>
                        <a:pt x="63" y="72"/>
                        <a:pt x="63" y="71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lnTo>
                        <a:pt x="0" y="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" name="그룹 15"/>
            <p:cNvGrpSpPr/>
            <p:nvPr/>
          </p:nvGrpSpPr>
          <p:grpSpPr>
            <a:xfrm>
              <a:off x="2859885" y="2105434"/>
              <a:ext cx="1408065" cy="1870278"/>
              <a:chOff x="7998556" y="1700808"/>
              <a:chExt cx="1285875" cy="1617663"/>
            </a:xfrm>
          </p:grpSpPr>
          <p:sp>
            <p:nvSpPr>
              <p:cNvPr id="17" name="Freeform 95"/>
              <p:cNvSpPr>
                <a:spLocks/>
              </p:cNvSpPr>
              <p:nvPr/>
            </p:nvSpPr>
            <p:spPr bwMode="auto">
              <a:xfrm>
                <a:off x="7998556" y="1700808"/>
                <a:ext cx="1285875" cy="1617663"/>
              </a:xfrm>
              <a:custGeom>
                <a:avLst/>
                <a:gdLst>
                  <a:gd name="T0" fmla="*/ 0 w 342"/>
                  <a:gd name="T1" fmla="*/ 218 h 430"/>
                  <a:gd name="T2" fmla="*/ 272 w 342"/>
                  <a:gd name="T3" fmla="*/ 331 h 430"/>
                  <a:gd name="T4" fmla="*/ 342 w 342"/>
                  <a:gd name="T5" fmla="*/ 218 h 430"/>
                  <a:gd name="T6" fmla="*/ 284 w 342"/>
                  <a:gd name="T7" fmla="*/ 118 h 430"/>
                  <a:gd name="T8" fmla="*/ 0 w 342"/>
                  <a:gd name="T9" fmla="*/ 218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430">
                    <a:moveTo>
                      <a:pt x="0" y="218"/>
                    </a:moveTo>
                    <a:cubicBezTo>
                      <a:pt x="0" y="361"/>
                      <a:pt x="172" y="430"/>
                      <a:pt x="272" y="331"/>
                    </a:cubicBezTo>
                    <a:cubicBezTo>
                      <a:pt x="300" y="302"/>
                      <a:pt x="321" y="253"/>
                      <a:pt x="342" y="218"/>
                    </a:cubicBezTo>
                    <a:cubicBezTo>
                      <a:pt x="321" y="183"/>
                      <a:pt x="306" y="147"/>
                      <a:pt x="284" y="118"/>
                    </a:cubicBezTo>
                    <a:cubicBezTo>
                      <a:pt x="192" y="0"/>
                      <a:pt x="0" y="65"/>
                      <a:pt x="0" y="218"/>
                    </a:cubicBezTo>
                    <a:close/>
                  </a:path>
                </a:pathLst>
              </a:custGeom>
              <a:solidFill>
                <a:srgbClr val="D971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38"/>
              <p:cNvSpPr>
                <a:spLocks/>
              </p:cNvSpPr>
              <p:nvPr/>
            </p:nvSpPr>
            <p:spPr bwMode="auto">
              <a:xfrm>
                <a:off x="8408131" y="2320925"/>
                <a:ext cx="693738" cy="330200"/>
              </a:xfrm>
              <a:custGeom>
                <a:avLst/>
                <a:gdLst>
                  <a:gd name="T0" fmla="*/ 167 w 184"/>
                  <a:gd name="T1" fmla="*/ 55 h 88"/>
                  <a:gd name="T2" fmla="*/ 184 w 184"/>
                  <a:gd name="T3" fmla="*/ 45 h 88"/>
                  <a:gd name="T4" fmla="*/ 184 w 184"/>
                  <a:gd name="T5" fmla="*/ 44 h 88"/>
                  <a:gd name="T6" fmla="*/ 167 w 184"/>
                  <a:gd name="T7" fmla="*/ 34 h 88"/>
                  <a:gd name="T8" fmla="*/ 166 w 184"/>
                  <a:gd name="T9" fmla="*/ 41 h 88"/>
                  <a:gd name="T10" fmla="*/ 135 w 184"/>
                  <a:gd name="T11" fmla="*/ 34 h 88"/>
                  <a:gd name="T12" fmla="*/ 167 w 184"/>
                  <a:gd name="T13" fmla="*/ 13 h 88"/>
                  <a:gd name="T14" fmla="*/ 172 w 184"/>
                  <a:gd name="T15" fmla="*/ 19 h 88"/>
                  <a:gd name="T16" fmla="*/ 182 w 184"/>
                  <a:gd name="T17" fmla="*/ 2 h 88"/>
                  <a:gd name="T18" fmla="*/ 181 w 184"/>
                  <a:gd name="T19" fmla="*/ 0 h 88"/>
                  <a:gd name="T20" fmla="*/ 168 w 184"/>
                  <a:gd name="T21" fmla="*/ 0 h 88"/>
                  <a:gd name="T22" fmla="*/ 161 w 184"/>
                  <a:gd name="T23" fmla="*/ 2 h 88"/>
                  <a:gd name="T24" fmla="*/ 164 w 184"/>
                  <a:gd name="T25" fmla="*/ 7 h 88"/>
                  <a:gd name="T26" fmla="*/ 135 w 184"/>
                  <a:gd name="T27" fmla="*/ 26 h 88"/>
                  <a:gd name="T28" fmla="*/ 118 w 184"/>
                  <a:gd name="T29" fmla="*/ 8 h 88"/>
                  <a:gd name="T30" fmla="*/ 0 w 184"/>
                  <a:gd name="T31" fmla="*/ 24 h 88"/>
                  <a:gd name="T32" fmla="*/ 9 w 184"/>
                  <a:gd name="T33" fmla="*/ 30 h 88"/>
                  <a:gd name="T34" fmla="*/ 18 w 184"/>
                  <a:gd name="T35" fmla="*/ 17 h 88"/>
                  <a:gd name="T36" fmla="*/ 126 w 184"/>
                  <a:gd name="T37" fmla="*/ 25 h 88"/>
                  <a:gd name="T38" fmla="*/ 126 w 184"/>
                  <a:gd name="T39" fmla="*/ 40 h 88"/>
                  <a:gd name="T40" fmla="*/ 126 w 184"/>
                  <a:gd name="T41" fmla="*/ 48 h 88"/>
                  <a:gd name="T42" fmla="*/ 126 w 184"/>
                  <a:gd name="T43" fmla="*/ 57 h 88"/>
                  <a:gd name="T44" fmla="*/ 118 w 184"/>
                  <a:gd name="T45" fmla="*/ 79 h 88"/>
                  <a:gd name="T46" fmla="*/ 9 w 184"/>
                  <a:gd name="T47" fmla="*/ 70 h 88"/>
                  <a:gd name="T48" fmla="*/ 5 w 184"/>
                  <a:gd name="T49" fmla="*/ 63 h 88"/>
                  <a:gd name="T50" fmla="*/ 0 w 184"/>
                  <a:gd name="T51" fmla="*/ 70 h 88"/>
                  <a:gd name="T52" fmla="*/ 118 w 184"/>
                  <a:gd name="T53" fmla="*/ 88 h 88"/>
                  <a:gd name="T54" fmla="*/ 135 w 184"/>
                  <a:gd name="T55" fmla="*/ 63 h 88"/>
                  <a:gd name="T56" fmla="*/ 159 w 184"/>
                  <a:gd name="T57" fmla="*/ 84 h 88"/>
                  <a:gd name="T58" fmla="*/ 160 w 184"/>
                  <a:gd name="T59" fmla="*/ 86 h 88"/>
                  <a:gd name="T60" fmla="*/ 180 w 184"/>
                  <a:gd name="T61" fmla="*/ 85 h 88"/>
                  <a:gd name="T62" fmla="*/ 171 w 184"/>
                  <a:gd name="T63" fmla="*/ 68 h 88"/>
                  <a:gd name="T64" fmla="*/ 169 w 184"/>
                  <a:gd name="T65" fmla="*/ 68 h 88"/>
                  <a:gd name="T66" fmla="*/ 165 w 184"/>
                  <a:gd name="T67" fmla="*/ 74 h 88"/>
                  <a:gd name="T68" fmla="*/ 135 w 184"/>
                  <a:gd name="T69" fmla="*/ 48 h 88"/>
                  <a:gd name="T70" fmla="*/ 166 w 184"/>
                  <a:gd name="T71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4" h="88">
                    <a:moveTo>
                      <a:pt x="166" y="55"/>
                    </a:moveTo>
                    <a:cubicBezTo>
                      <a:pt x="166" y="55"/>
                      <a:pt x="166" y="55"/>
                      <a:pt x="167" y="55"/>
                    </a:cubicBezTo>
                    <a:cubicBezTo>
                      <a:pt x="167" y="56"/>
                      <a:pt x="168" y="55"/>
                      <a:pt x="168" y="55"/>
                    </a:cubicBezTo>
                    <a:cubicBezTo>
                      <a:pt x="184" y="45"/>
                      <a:pt x="184" y="45"/>
                      <a:pt x="184" y="45"/>
                    </a:cubicBezTo>
                    <a:cubicBezTo>
                      <a:pt x="184" y="45"/>
                      <a:pt x="184" y="45"/>
                      <a:pt x="184" y="45"/>
                    </a:cubicBezTo>
                    <a:cubicBezTo>
                      <a:pt x="184" y="44"/>
                      <a:pt x="184" y="44"/>
                      <a:pt x="184" y="44"/>
                    </a:cubicBezTo>
                    <a:cubicBezTo>
                      <a:pt x="168" y="35"/>
                      <a:pt x="168" y="35"/>
                      <a:pt x="168" y="35"/>
                    </a:cubicBezTo>
                    <a:cubicBezTo>
                      <a:pt x="168" y="34"/>
                      <a:pt x="167" y="34"/>
                      <a:pt x="167" y="34"/>
                    </a:cubicBezTo>
                    <a:cubicBezTo>
                      <a:pt x="166" y="35"/>
                      <a:pt x="166" y="35"/>
                      <a:pt x="166" y="35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67" y="13"/>
                      <a:pt x="167" y="13"/>
                      <a:pt x="167" y="13"/>
                    </a:cubicBezTo>
                    <a:cubicBezTo>
                      <a:pt x="167" y="13"/>
                      <a:pt x="167" y="13"/>
                      <a:pt x="167" y="13"/>
                    </a:cubicBezTo>
                    <a:cubicBezTo>
                      <a:pt x="172" y="18"/>
                      <a:pt x="172" y="18"/>
                      <a:pt x="172" y="18"/>
                    </a:cubicBezTo>
                    <a:cubicBezTo>
                      <a:pt x="172" y="19"/>
                      <a:pt x="172" y="19"/>
                      <a:pt x="172" y="19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82" y="2"/>
                      <a:pt x="182" y="2"/>
                      <a:pt x="182" y="2"/>
                    </a:cubicBezTo>
                    <a:cubicBezTo>
                      <a:pt x="182" y="1"/>
                      <a:pt x="182" y="1"/>
                      <a:pt x="182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61" y="1"/>
                      <a:pt x="161" y="1"/>
                      <a:pt x="161" y="2"/>
                    </a:cubicBezTo>
                    <a:cubicBezTo>
                      <a:pt x="160" y="2"/>
                      <a:pt x="161" y="3"/>
                      <a:pt x="161" y="3"/>
                    </a:cubicBezTo>
                    <a:cubicBezTo>
                      <a:pt x="164" y="7"/>
                      <a:pt x="164" y="7"/>
                      <a:pt x="164" y="7"/>
                    </a:cubicBezTo>
                    <a:cubicBezTo>
                      <a:pt x="164" y="7"/>
                      <a:pt x="164" y="7"/>
                      <a:pt x="164" y="7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16"/>
                      <a:pt x="127" y="8"/>
                      <a:pt x="1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9" y="8"/>
                      <a:pt x="1" y="15"/>
                      <a:pt x="0" y="2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1"/>
                      <a:pt x="13" y="17"/>
                      <a:pt x="18" y="17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22" y="17"/>
                      <a:pt x="126" y="21"/>
                      <a:pt x="126" y="25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70"/>
                      <a:pt x="126" y="70"/>
                      <a:pt x="126" y="70"/>
                    </a:cubicBezTo>
                    <a:cubicBezTo>
                      <a:pt x="126" y="75"/>
                      <a:pt x="122" y="79"/>
                      <a:pt x="118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3" y="79"/>
                      <a:pt x="9" y="75"/>
                      <a:pt x="9" y="7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0"/>
                      <a:pt x="8" y="88"/>
                      <a:pt x="18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27" y="88"/>
                      <a:pt x="135" y="80"/>
                      <a:pt x="135" y="70"/>
                    </a:cubicBezTo>
                    <a:cubicBezTo>
                      <a:pt x="135" y="63"/>
                      <a:pt x="135" y="63"/>
                      <a:pt x="135" y="63"/>
                    </a:cubicBezTo>
                    <a:cubicBezTo>
                      <a:pt x="161" y="80"/>
                      <a:pt x="161" y="80"/>
                      <a:pt x="161" y="80"/>
                    </a:cubicBezTo>
                    <a:cubicBezTo>
                      <a:pt x="159" y="84"/>
                      <a:pt x="159" y="84"/>
                      <a:pt x="159" y="84"/>
                    </a:cubicBezTo>
                    <a:cubicBezTo>
                      <a:pt x="159" y="86"/>
                      <a:pt x="159" y="86"/>
                      <a:pt x="159" y="86"/>
                    </a:cubicBezTo>
                    <a:cubicBezTo>
                      <a:pt x="159" y="86"/>
                      <a:pt x="160" y="86"/>
                      <a:pt x="160" y="86"/>
                    </a:cubicBezTo>
                    <a:cubicBezTo>
                      <a:pt x="179" y="86"/>
                      <a:pt x="179" y="86"/>
                      <a:pt x="179" y="86"/>
                    </a:cubicBezTo>
                    <a:cubicBezTo>
                      <a:pt x="180" y="85"/>
                      <a:pt x="180" y="85"/>
                      <a:pt x="180" y="85"/>
                    </a:cubicBezTo>
                    <a:cubicBezTo>
                      <a:pt x="180" y="85"/>
                      <a:pt x="180" y="85"/>
                      <a:pt x="180" y="85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68"/>
                      <a:pt x="170" y="68"/>
                      <a:pt x="170" y="67"/>
                    </a:cubicBezTo>
                    <a:cubicBezTo>
                      <a:pt x="169" y="67"/>
                      <a:pt x="169" y="67"/>
                      <a:pt x="169" y="68"/>
                    </a:cubicBezTo>
                    <a:cubicBezTo>
                      <a:pt x="165" y="73"/>
                      <a:pt x="165" y="73"/>
                      <a:pt x="165" y="73"/>
                    </a:cubicBezTo>
                    <a:cubicBezTo>
                      <a:pt x="165" y="74"/>
                      <a:pt x="165" y="74"/>
                      <a:pt x="165" y="74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66" y="48"/>
                      <a:pt x="166" y="48"/>
                      <a:pt x="166" y="48"/>
                    </a:cubicBezTo>
                    <a:cubicBezTo>
                      <a:pt x="166" y="48"/>
                      <a:pt x="166" y="48"/>
                      <a:pt x="166" y="48"/>
                    </a:cubicBezTo>
                    <a:lnTo>
                      <a:pt x="166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9"/>
              <p:cNvSpPr>
                <a:spLocks/>
              </p:cNvSpPr>
              <p:nvPr/>
            </p:nvSpPr>
            <p:spPr bwMode="auto">
              <a:xfrm>
                <a:off x="8198581" y="2308225"/>
                <a:ext cx="285750" cy="354013"/>
              </a:xfrm>
              <a:custGeom>
                <a:avLst/>
                <a:gdLst>
                  <a:gd name="T0" fmla="*/ 49 w 76"/>
                  <a:gd name="T1" fmla="*/ 64 h 94"/>
                  <a:gd name="T2" fmla="*/ 49 w 76"/>
                  <a:gd name="T3" fmla="*/ 66 h 94"/>
                  <a:gd name="T4" fmla="*/ 56 w 76"/>
                  <a:gd name="T5" fmla="*/ 61 h 94"/>
                  <a:gd name="T6" fmla="*/ 61 w 76"/>
                  <a:gd name="T7" fmla="*/ 58 h 94"/>
                  <a:gd name="T8" fmla="*/ 65 w 76"/>
                  <a:gd name="T9" fmla="*/ 55 h 94"/>
                  <a:gd name="T10" fmla="*/ 76 w 76"/>
                  <a:gd name="T11" fmla="*/ 48 h 94"/>
                  <a:gd name="T12" fmla="*/ 65 w 76"/>
                  <a:gd name="T13" fmla="*/ 40 h 94"/>
                  <a:gd name="T14" fmla="*/ 61 w 76"/>
                  <a:gd name="T15" fmla="*/ 38 h 94"/>
                  <a:gd name="T16" fmla="*/ 56 w 76"/>
                  <a:gd name="T17" fmla="*/ 35 h 94"/>
                  <a:gd name="T18" fmla="*/ 49 w 76"/>
                  <a:gd name="T19" fmla="*/ 30 h 94"/>
                  <a:gd name="T20" fmla="*/ 49 w 76"/>
                  <a:gd name="T21" fmla="*/ 37 h 94"/>
                  <a:gd name="T22" fmla="*/ 49 w 76"/>
                  <a:gd name="T23" fmla="*/ 38 h 94"/>
                  <a:gd name="T24" fmla="*/ 49 w 76"/>
                  <a:gd name="T25" fmla="*/ 39 h 94"/>
                  <a:gd name="T26" fmla="*/ 49 w 76"/>
                  <a:gd name="T27" fmla="*/ 39 h 94"/>
                  <a:gd name="T28" fmla="*/ 45 w 76"/>
                  <a:gd name="T29" fmla="*/ 39 h 94"/>
                  <a:gd name="T30" fmla="*/ 45 w 76"/>
                  <a:gd name="T31" fmla="*/ 39 h 94"/>
                  <a:gd name="T32" fmla="*/ 42 w 76"/>
                  <a:gd name="T33" fmla="*/ 39 h 94"/>
                  <a:gd name="T34" fmla="*/ 42 w 76"/>
                  <a:gd name="T35" fmla="*/ 39 h 94"/>
                  <a:gd name="T36" fmla="*/ 13 w 76"/>
                  <a:gd name="T37" fmla="*/ 4 h 94"/>
                  <a:gd name="T38" fmla="*/ 10 w 76"/>
                  <a:gd name="T39" fmla="*/ 0 h 94"/>
                  <a:gd name="T40" fmla="*/ 7 w 76"/>
                  <a:gd name="T41" fmla="*/ 4 h 94"/>
                  <a:gd name="T42" fmla="*/ 19 w 76"/>
                  <a:gd name="T43" fmla="*/ 34 h 94"/>
                  <a:gd name="T44" fmla="*/ 39 w 76"/>
                  <a:gd name="T45" fmla="*/ 45 h 94"/>
                  <a:gd name="T46" fmla="*/ 4 w 76"/>
                  <a:gd name="T47" fmla="*/ 45 h 94"/>
                  <a:gd name="T48" fmla="*/ 0 w 76"/>
                  <a:gd name="T49" fmla="*/ 48 h 94"/>
                  <a:gd name="T50" fmla="*/ 4 w 76"/>
                  <a:gd name="T51" fmla="*/ 51 h 94"/>
                  <a:gd name="T52" fmla="*/ 33 w 76"/>
                  <a:gd name="T53" fmla="*/ 51 h 94"/>
                  <a:gd name="T54" fmla="*/ 19 w 76"/>
                  <a:gd name="T55" fmla="*/ 60 h 94"/>
                  <a:gd name="T56" fmla="*/ 7 w 76"/>
                  <a:gd name="T57" fmla="*/ 90 h 94"/>
                  <a:gd name="T58" fmla="*/ 10 w 76"/>
                  <a:gd name="T59" fmla="*/ 94 h 94"/>
                  <a:gd name="T60" fmla="*/ 13 w 76"/>
                  <a:gd name="T61" fmla="*/ 90 h 94"/>
                  <a:gd name="T62" fmla="*/ 42 w 76"/>
                  <a:gd name="T63" fmla="*/ 55 h 94"/>
                  <a:gd name="T64" fmla="*/ 42 w 76"/>
                  <a:gd name="T65" fmla="*/ 55 h 94"/>
                  <a:gd name="T66" fmla="*/ 45 w 76"/>
                  <a:gd name="T67" fmla="*/ 55 h 94"/>
                  <a:gd name="T68" fmla="*/ 45 w 76"/>
                  <a:gd name="T69" fmla="*/ 55 h 94"/>
                  <a:gd name="T70" fmla="*/ 49 w 76"/>
                  <a:gd name="T71" fmla="*/ 55 h 94"/>
                  <a:gd name="T72" fmla="*/ 49 w 76"/>
                  <a:gd name="T73" fmla="*/ 55 h 94"/>
                  <a:gd name="T74" fmla="*/ 49 w 76"/>
                  <a:gd name="T75" fmla="*/ 6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6" h="94">
                    <a:moveTo>
                      <a:pt x="49" y="64"/>
                    </a:moveTo>
                    <a:cubicBezTo>
                      <a:pt x="49" y="66"/>
                      <a:pt x="49" y="66"/>
                      <a:pt x="49" y="66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5" y="55"/>
                      <a:pt x="65" y="55"/>
                      <a:pt x="65" y="55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8" y="39"/>
                      <a:pt x="47" y="39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4" y="39"/>
                      <a:pt x="43" y="39"/>
                      <a:pt x="42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26" y="35"/>
                      <a:pt x="13" y="21"/>
                      <a:pt x="13" y="4"/>
                    </a:cubicBezTo>
                    <a:cubicBezTo>
                      <a:pt x="13" y="2"/>
                      <a:pt x="12" y="0"/>
                      <a:pt x="10" y="0"/>
                    </a:cubicBezTo>
                    <a:cubicBezTo>
                      <a:pt x="8" y="0"/>
                      <a:pt x="7" y="2"/>
                      <a:pt x="7" y="4"/>
                    </a:cubicBezTo>
                    <a:cubicBezTo>
                      <a:pt x="7" y="15"/>
                      <a:pt x="11" y="26"/>
                      <a:pt x="19" y="34"/>
                    </a:cubicBezTo>
                    <a:cubicBezTo>
                      <a:pt x="24" y="39"/>
                      <a:pt x="31" y="43"/>
                      <a:pt x="39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2" y="45"/>
                      <a:pt x="0" y="46"/>
                      <a:pt x="0" y="48"/>
                    </a:cubicBezTo>
                    <a:cubicBezTo>
                      <a:pt x="0" y="50"/>
                      <a:pt x="2" y="51"/>
                      <a:pt x="4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28" y="53"/>
                      <a:pt x="23" y="56"/>
                      <a:pt x="19" y="60"/>
                    </a:cubicBezTo>
                    <a:cubicBezTo>
                      <a:pt x="11" y="68"/>
                      <a:pt x="7" y="79"/>
                      <a:pt x="7" y="90"/>
                    </a:cubicBezTo>
                    <a:cubicBezTo>
                      <a:pt x="7" y="92"/>
                      <a:pt x="8" y="94"/>
                      <a:pt x="10" y="94"/>
                    </a:cubicBezTo>
                    <a:cubicBezTo>
                      <a:pt x="12" y="94"/>
                      <a:pt x="13" y="92"/>
                      <a:pt x="13" y="90"/>
                    </a:cubicBezTo>
                    <a:cubicBezTo>
                      <a:pt x="13" y="73"/>
                      <a:pt x="26" y="59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5"/>
                      <a:pt x="44" y="55"/>
                      <a:pt x="45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7" y="55"/>
                      <a:pt x="48" y="55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9" y="64"/>
                      <a:pt x="49" y="64"/>
                      <a:pt x="49" y="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20" name="직선 연결선[R] 19"/>
            <p:cNvCxnSpPr/>
            <p:nvPr/>
          </p:nvCxnSpPr>
          <p:spPr>
            <a:xfrm>
              <a:off x="2417887" y="3018305"/>
              <a:ext cx="434152" cy="0"/>
            </a:xfrm>
            <a:prstGeom prst="line">
              <a:avLst/>
            </a:prstGeom>
            <a:ln w="38100">
              <a:solidFill>
                <a:srgbClr val="7F7F7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350704" y="3772651"/>
              <a:ext cx="812276" cy="20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 err="1" smtClean="0"/>
                <a:t>MicroService</a:t>
              </a:r>
              <a:endParaRPr kumimoji="1"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3380" y="3761618"/>
              <a:ext cx="406384" cy="20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 smtClean="0"/>
                <a:t>Proxy</a:t>
              </a:r>
              <a:endParaRPr kumimoji="1" lang="ko-KR" altLang="en-US" sz="1600" dirty="0"/>
            </a:p>
          </p:txBody>
        </p:sp>
      </p:grpSp>
      <p:sp>
        <p:nvSpPr>
          <p:cNvPr id="2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2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Service Mesh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란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?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5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Service Mesh</a:t>
            </a:r>
            <a:r>
              <a:rPr lang="ko-KR" altLang="en-US" dirty="0" smtClean="0"/>
              <a:t>는 왜 필요한가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2425110" y="2035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2374311" y="2323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rot="10800000">
            <a:off x="3309804" y="2069259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9" name="Freeform 765"/>
          <p:cNvSpPr>
            <a:spLocks noEditPoints="1"/>
          </p:cNvSpPr>
          <p:nvPr/>
        </p:nvSpPr>
        <p:spPr bwMode="auto">
          <a:xfrm rot="1800000">
            <a:off x="2425109" y="3287171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2374310" y="3575203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 rot="10800000">
            <a:off x="3274205" y="3293048"/>
            <a:ext cx="6020664" cy="896338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14" name="Freeform 765"/>
          <p:cNvSpPr>
            <a:spLocks noEditPoints="1"/>
          </p:cNvSpPr>
          <p:nvPr/>
        </p:nvSpPr>
        <p:spPr bwMode="auto">
          <a:xfrm rot="1800000">
            <a:off x="2425109" y="44892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2374310" y="47772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 rot="10800000">
            <a:off x="3274205" y="4497835"/>
            <a:ext cx="6056263" cy="922756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213102" y="2268341"/>
            <a:ext cx="4430320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마이크로서비스의 복잡성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9896" y="3539319"/>
            <a:ext cx="4758934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?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09804" y="4714234"/>
            <a:ext cx="6201971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 Mesh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구현체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</a:t>
            </a:r>
            <a:r>
              <a:rPr lang="en-US" altLang="ko-KR" smtClean="0"/>
              <a:t>SK DIGITAL LABS </a:t>
            </a:r>
            <a:r>
              <a:rPr lang="en-US" altLang="ko-KR" dirty="0" smtClean="0"/>
              <a:t>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8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32810</TotalTime>
  <Words>2236</Words>
  <Application>Microsoft Macintosh PowerPoint</Application>
  <PresentationFormat>와이드스크린</PresentationFormat>
  <Paragraphs>545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맑은 고딕</vt:lpstr>
      <vt:lpstr>KoPub돋움체 Medium</vt:lpstr>
      <vt:lpstr>Mangal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Segoe UI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975</cp:revision>
  <dcterms:created xsi:type="dcterms:W3CDTF">2018-03-05T04:44:33Z</dcterms:created>
  <dcterms:modified xsi:type="dcterms:W3CDTF">2018-08-28T12:28:14Z</dcterms:modified>
</cp:coreProperties>
</file>